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avi" ContentType="video/avi"/>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258" r:id="rId4"/>
    <p:sldId id="266" r:id="rId5"/>
    <p:sldId id="267" r:id="rId6"/>
    <p:sldId id="268" r:id="rId7"/>
    <p:sldId id="274" r:id="rId8"/>
    <p:sldId id="269" r:id="rId9"/>
    <p:sldId id="270" r:id="rId10"/>
    <p:sldId id="271" r:id="rId11"/>
    <p:sldId id="272" r:id="rId12"/>
    <p:sldId id="276" r:id="rId13"/>
    <p:sldId id="275" r:id="rId14"/>
    <p:sldId id="259" r:id="rId15"/>
    <p:sldId id="277" r:id="rId16"/>
    <p:sldId id="280" r:id="rId17"/>
    <p:sldId id="281" r:id="rId18"/>
    <p:sldId id="284" r:id="rId19"/>
    <p:sldId id="285" r:id="rId20"/>
    <p:sldId id="282" r:id="rId21"/>
    <p:sldId id="283" r:id="rId22"/>
    <p:sldId id="278" r:id="rId23"/>
    <p:sldId id="279" r:id="rId24"/>
    <p:sldId id="286" r:id="rId25"/>
    <p:sldId id="287" r:id="rId26"/>
    <p:sldId id="316" r:id="rId27"/>
    <p:sldId id="288" r:id="rId28"/>
    <p:sldId id="290" r:id="rId29"/>
    <p:sldId id="311" r:id="rId30"/>
    <p:sldId id="308" r:id="rId31"/>
    <p:sldId id="291" r:id="rId32"/>
    <p:sldId id="309" r:id="rId33"/>
    <p:sldId id="289" r:id="rId34"/>
    <p:sldId id="307" r:id="rId35"/>
    <p:sldId id="312" r:id="rId36"/>
    <p:sldId id="310" r:id="rId37"/>
    <p:sldId id="317" r:id="rId38"/>
    <p:sldId id="292" r:id="rId39"/>
    <p:sldId id="320" r:id="rId40"/>
    <p:sldId id="321" r:id="rId41"/>
    <p:sldId id="302" r:id="rId42"/>
    <p:sldId id="303" r:id="rId43"/>
    <p:sldId id="305" r:id="rId44"/>
    <p:sldId id="315" r:id="rId45"/>
    <p:sldId id="318" r:id="rId46"/>
    <p:sldId id="319" r:id="rId47"/>
    <p:sldId id="304" r:id="rId48"/>
    <p:sldId id="322" r:id="rId49"/>
    <p:sldId id="323" r:id="rId50"/>
    <p:sldId id="306" r:id="rId51"/>
  </p:sldIdLst>
  <p:sldSz cx="9144000" cy="6858000" type="screen4x3"/>
  <p:notesSz cx="6858000" cy="9144000"/>
  <p:embeddedFontLst>
    <p:embeddedFont>
      <p:font typeface="迷你简菱心" panose="02010609000101010101" pitchFamily="49" charset="-122"/>
      <p:regular r:id="rId53"/>
    </p:embeddedFont>
    <p:embeddedFont>
      <p:font typeface="迷你简萝卜" panose="02010604000101010101" pitchFamily="2" charset="-122"/>
      <p:regular r:id="rId54"/>
    </p:embeddedFont>
    <p:embeddedFont>
      <p:font typeface="迷你简贱狗" panose="020B0602010101010101" pitchFamily="33" charset="-122"/>
      <p:regular r:id="rId55"/>
    </p:embeddedFont>
    <p:embeddedFont>
      <p:font typeface="迷你简竹节" panose="02010609000101010101" pitchFamily="49" charset="-122"/>
      <p:regular r:id="rId56"/>
    </p:embeddedFont>
    <p:embeddedFont>
      <p:font typeface="迷你简卡通" panose="03000509000000000000" pitchFamily="65" charset="-122"/>
      <p:regular r:id="rId57"/>
    </p:embeddedFont>
    <p:embeddedFont>
      <p:font typeface="方正悬针篆变简体" panose="02000000000000000000" pitchFamily="2" charset="-122"/>
      <p:regular r:id="rId58"/>
    </p:embeddedFont>
    <p:embeddedFont>
      <p:font typeface="方正喵鸣" panose="02010609010101010101" pitchFamily="49" charset="-122"/>
      <p:regular r:id="rId59"/>
    </p:embeddedFont>
    <p:embeddedFont>
      <p:font typeface="方正喵呜体" panose="02010600010101010101" pitchFamily="2" charset="-122"/>
      <p:regular r:id="rId60"/>
    </p:embeddedFont>
    <p:embeddedFont>
      <p:font typeface="微软雅黑" panose="020B0503020204020204" pitchFamily="34" charset="-122"/>
      <p:regular r:id="rId61"/>
      <p:bold r:id="rId62"/>
    </p:embeddedFont>
    <p:embeddedFont>
      <p:font typeface="迷你简水波" panose="02010604000101010101" pitchFamily="2" charset="-122"/>
      <p:regular r:id="rId63"/>
    </p:embeddedFont>
    <p:embeddedFont>
      <p:font typeface="迷你简竹子" panose="020B0602010101010101" pitchFamily="33" charset="-122"/>
      <p:regular r:id="rId64"/>
    </p:embeddedFont>
    <p:embeddedFont>
      <p:font typeface="华康少女文字W5(P)" panose="040F0500000000000000" pitchFamily="82" charset="-122"/>
      <p:regular r:id="rId65"/>
    </p:embeddedFont>
    <p:embeddedFont>
      <p:font typeface="方正静蕾简体" panose="02000000000000000000" pitchFamily="2" charset="-122"/>
      <p:regular r:id="rId66"/>
    </p:embeddedFont>
    <p:embeddedFont>
      <p:font typeface="Calibri" panose="020F0502020204030204" pitchFamily="34" charset="0"/>
      <p:regular r:id="rId67"/>
      <p:bold r:id="rId68"/>
      <p:italic r:id="rId69"/>
      <p:boldItalic r:id="rId70"/>
    </p:embeddedFont>
    <p:embeddedFont>
      <p:font typeface="迷你简淹水" panose="020B0602010101010101" pitchFamily="33" charset="-122"/>
      <p:regular r:id="rId71"/>
    </p:embeddedFont>
    <p:embeddedFont>
      <p:font typeface="方正大黑简体" panose="03000509000000000000" pitchFamily="65" charset="-122"/>
      <p:regular r:id="rId72"/>
    </p:embeddedFont>
    <p:embeddedFont>
      <p:font typeface="迷你简超粗黑" panose="03000509000000000000" pitchFamily="65" charset="-122"/>
      <p:regular r:id="rId73"/>
    </p:embeddedFont>
    <p:embeddedFont>
      <p:font typeface="时装蚂蚁体,《做字网》定做下载.." pitchFamily="1" charset="-122"/>
      <p:regular r:id="rId74"/>
    </p:embeddedFont>
    <p:embeddedFont>
      <p:font typeface="方正剪纸简体" panose="03000509000000000000" pitchFamily="65" charset="-122"/>
      <p:regular r:id="rId75"/>
    </p:embeddedFont>
    <p:embeddedFont>
      <p:font typeface="方正综艺简体" panose="03000509000000000000" pitchFamily="65" charset="-122"/>
      <p:regular r:id="rId76"/>
    </p:embeddedFont>
    <p:embeddedFont>
      <p:font typeface="SimSun-ExtB" panose="02010609060101010101" pitchFamily="49" charset="-122"/>
      <p:regular r:id="rId77"/>
    </p:embeddedFont>
    <p:embeddedFont>
      <p:font typeface="迷你简超圆" panose="02010609010101010101" pitchFamily="49" charset="-122"/>
      <p:regular r:id="rId7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339966"/>
    <a:srgbClr val="006600"/>
    <a:srgbClr val="FF33CC"/>
    <a:srgbClr val="582A04"/>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36" autoAdjust="0"/>
  </p:normalViewPr>
  <p:slideViewPr>
    <p:cSldViewPr>
      <p:cViewPr>
        <p:scale>
          <a:sx n="66" d="100"/>
          <a:sy n="66" d="100"/>
        </p:scale>
        <p:origin x="-2838" y="-5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07E717-EAAF-40C5-BE5A-05F680E01F1A}" type="datetimeFigureOut">
              <a:rPr lang="zh-CN" altLang="en-US" smtClean="0"/>
              <a:t>2014/1/7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963824-175E-4004-8D8A-83BA2A944F39}" type="slidenum">
              <a:rPr lang="zh-CN" altLang="en-US" smtClean="0"/>
              <a:t>‹#›</a:t>
            </a:fld>
            <a:endParaRPr lang="zh-CN" altLang="en-US"/>
          </a:p>
        </p:txBody>
      </p:sp>
    </p:spTree>
    <p:extLst>
      <p:ext uri="{BB962C8B-B14F-4D97-AF65-F5344CB8AC3E}">
        <p14:creationId xmlns:p14="http://schemas.microsoft.com/office/powerpoint/2010/main" val="1081547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2008</a:t>
            </a:r>
            <a:r>
              <a:rPr lang="zh-CN" altLang="en-US" dirty="0" smtClean="0"/>
              <a:t>年</a:t>
            </a:r>
            <a:r>
              <a:rPr lang="en-US" altLang="zh-CN" dirty="0" smtClean="0"/>
              <a:t>11</a:t>
            </a:r>
            <a:r>
              <a:rPr lang="zh-CN" altLang="en-US" dirty="0" smtClean="0"/>
              <a:t>月</a:t>
            </a:r>
            <a:r>
              <a:rPr lang="en-US" altLang="zh-CN" dirty="0" smtClean="0"/>
              <a:t>IBM</a:t>
            </a:r>
            <a:r>
              <a:rPr lang="zh-CN" altLang="en-US" dirty="0" smtClean="0"/>
              <a:t>提出“智慧地球”概念，但是项目太大了，然后</a:t>
            </a:r>
            <a:r>
              <a:rPr lang="en-US" altLang="zh-CN" dirty="0" smtClean="0"/>
              <a:t>IBM</a:t>
            </a:r>
            <a:r>
              <a:rPr lang="zh-CN" altLang="en-US" dirty="0" smtClean="0"/>
              <a:t>把项目化小，</a:t>
            </a:r>
            <a:endParaRPr lang="en-US" altLang="zh-CN" dirty="0" smtClean="0"/>
          </a:p>
          <a:p>
            <a:r>
              <a:rPr lang="en-US" altLang="zh-CN" dirty="0" smtClean="0"/>
              <a:t>2010</a:t>
            </a:r>
            <a:r>
              <a:rPr lang="zh-CN" altLang="en-US" dirty="0" smtClean="0"/>
              <a:t>年，</a:t>
            </a:r>
            <a:r>
              <a:rPr lang="en-US" altLang="zh-CN" dirty="0" smtClean="0"/>
              <a:t>IBM</a:t>
            </a:r>
            <a:r>
              <a:rPr lang="zh-CN" altLang="en-US" dirty="0" smtClean="0"/>
              <a:t>正式提出了“智慧的城市”愿景</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1</a:t>
            </a:fld>
            <a:endParaRPr lang="zh-CN" altLang="en-US"/>
          </a:p>
        </p:txBody>
      </p:sp>
    </p:spTree>
    <p:extLst>
      <p:ext uri="{BB962C8B-B14F-4D97-AF65-F5344CB8AC3E}">
        <p14:creationId xmlns:p14="http://schemas.microsoft.com/office/powerpoint/2010/main" val="2626944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对屏幕要求：</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要透明时，能透明，要不透明时，可以不反光</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能多屏幕合一，都可以做手机、平板、电脑、电视等屏幕，</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分辨率要大</a:t>
            </a:r>
            <a:endParaRPr lang="en-US" altLang="zh-CN" sz="1200" b="0" i="0" kern="1200" dirty="0" smtClean="0">
              <a:solidFill>
                <a:schemeClr val="tx1"/>
              </a:solidFill>
              <a:effectLst/>
              <a:latin typeface="+mn-lt"/>
              <a:ea typeface="+mn-ea"/>
              <a:cs typeface="+mn-cs"/>
            </a:endParaRPr>
          </a:p>
          <a:p>
            <a:r>
              <a:rPr lang="en-US" altLang="zh-CN" dirty="0" smtClean="0"/>
              <a:t>4.</a:t>
            </a:r>
            <a:r>
              <a:rPr lang="zh-CN" altLang="en-US" dirty="0" smtClean="0"/>
              <a:t>屏幕要大</a:t>
            </a:r>
            <a:endParaRPr lang="en-US" altLang="zh-CN" dirty="0" smtClean="0"/>
          </a:p>
          <a:p>
            <a:r>
              <a:rPr lang="en-US" altLang="zh-CN" dirty="0" smtClean="0"/>
              <a:t>5.</a:t>
            </a:r>
            <a:r>
              <a:rPr lang="zh-CN" altLang="en-US" dirty="0" smtClean="0"/>
              <a:t>色彩还原要好</a:t>
            </a:r>
            <a:endParaRPr lang="en-US" altLang="zh-CN" dirty="0" smtClean="0"/>
          </a:p>
          <a:p>
            <a:r>
              <a:rPr lang="en-US" altLang="zh-CN" dirty="0" smtClean="0"/>
              <a:t>6.</a:t>
            </a:r>
            <a:r>
              <a:rPr lang="zh-CN" altLang="en-US" dirty="0" smtClean="0"/>
              <a:t>越薄越好</a:t>
            </a:r>
            <a:endParaRPr lang="en-US" altLang="zh-CN" dirty="0" smtClean="0"/>
          </a:p>
          <a:p>
            <a:r>
              <a:rPr lang="en-US" altLang="zh-CN" dirty="0" smtClean="0"/>
              <a:t>7</a:t>
            </a:r>
            <a:r>
              <a:rPr lang="zh-CN" altLang="en-US" dirty="0" smtClean="0"/>
              <a:t>、</a:t>
            </a:r>
            <a:r>
              <a:rPr lang="zh-CN" altLang="en-US" sz="1200" b="0" i="0" kern="1200" dirty="0" smtClean="0">
                <a:solidFill>
                  <a:schemeClr val="tx1"/>
                </a:solidFill>
                <a:effectLst/>
                <a:latin typeface="+mn-lt"/>
                <a:ea typeface="+mn-ea"/>
                <a:cs typeface="+mn-cs"/>
              </a:rPr>
              <a:t>屏幕节能，不发热或发热少</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27</a:t>
            </a:fld>
            <a:endParaRPr lang="zh-CN" altLang="en-US"/>
          </a:p>
        </p:txBody>
      </p:sp>
    </p:spTree>
    <p:extLst>
      <p:ext uri="{BB962C8B-B14F-4D97-AF65-F5344CB8AC3E}">
        <p14:creationId xmlns:p14="http://schemas.microsoft.com/office/powerpoint/2010/main" val="6074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目前开关只是一个方向的开关，并且是人工的开关，还没有达到智能化</a:t>
            </a:r>
            <a:endParaRPr lang="en-US" altLang="zh-CN" dirty="0" smtClean="0"/>
          </a:p>
          <a:p>
            <a:r>
              <a:rPr lang="en-US" altLang="zh-CN" dirty="0" smtClean="0"/>
              <a:t>2.</a:t>
            </a:r>
            <a:r>
              <a:rPr lang="zh-CN" altLang="en-US" dirty="0" smtClean="0"/>
              <a:t>开关窗的速度还是很慢</a:t>
            </a:r>
            <a:endParaRPr lang="en-US" altLang="zh-CN" dirty="0" smtClean="0"/>
          </a:p>
          <a:p>
            <a:r>
              <a:rPr lang="en-US" altLang="zh-CN" dirty="0" smtClean="0"/>
              <a:t>3.</a:t>
            </a:r>
            <a:r>
              <a:rPr lang="zh-CN" altLang="en-US" dirty="0" smtClean="0"/>
              <a:t>有噪声</a:t>
            </a:r>
            <a:endParaRPr lang="en-US" altLang="zh-CN" dirty="0" smtClean="0"/>
          </a:p>
          <a:p>
            <a:r>
              <a:rPr lang="en-US" altLang="zh-CN" dirty="0" smtClean="0"/>
              <a:t>4.</a:t>
            </a:r>
            <a:r>
              <a:rPr lang="zh-CN" altLang="en-US" dirty="0" smtClean="0"/>
              <a:t>开关机器太大，不美观等</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29</a:t>
            </a:fld>
            <a:endParaRPr lang="zh-CN" altLang="en-US"/>
          </a:p>
        </p:txBody>
      </p:sp>
    </p:spTree>
    <p:extLst>
      <p:ext uri="{BB962C8B-B14F-4D97-AF65-F5344CB8AC3E}">
        <p14:creationId xmlns:p14="http://schemas.microsoft.com/office/powerpoint/2010/main" val="1646544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这意味着屏幕将可以像衣物一样折叠。</a:t>
            </a:r>
          </a:p>
          <a:p>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30</a:t>
            </a:fld>
            <a:endParaRPr lang="zh-CN" altLang="en-US"/>
          </a:p>
        </p:txBody>
      </p:sp>
    </p:spTree>
    <p:extLst>
      <p:ext uri="{BB962C8B-B14F-4D97-AF65-F5344CB8AC3E}">
        <p14:creationId xmlns:p14="http://schemas.microsoft.com/office/powerpoint/2010/main" val="751437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3D</a:t>
            </a:r>
            <a:r>
              <a:rPr lang="zh-CN" altLang="en-US" dirty="0" smtClean="0"/>
              <a:t>全息投影是一种利用干涉和衍射原理记录并再现物体真实的三维图像，是一种无需配戴眼镜的</a:t>
            </a:r>
            <a:r>
              <a:rPr lang="en-US" altLang="zh-CN" dirty="0" smtClean="0"/>
              <a:t>3D</a:t>
            </a:r>
            <a:r>
              <a:rPr lang="zh-CN" altLang="en-US" dirty="0" smtClean="0"/>
              <a:t>技术，观众可以看到立体的虚拟人物。这项技术在一些博物馆应用较多。</a:t>
            </a:r>
            <a:endParaRPr lang="en-US" altLang="zh-CN" dirty="0" smtClean="0"/>
          </a:p>
          <a:p>
            <a:r>
              <a:rPr lang="en-US" altLang="zh-CN" dirty="0" smtClean="0"/>
              <a:t>3D</a:t>
            </a:r>
            <a:r>
              <a:rPr lang="zh-CN" altLang="en-US" dirty="0" smtClean="0"/>
              <a:t>全息立体投影设备不是利用数码技术实现的，而是投影设备将不同角度影像投影至进口的</a:t>
            </a:r>
            <a:r>
              <a:rPr lang="en-US" altLang="zh-CN" dirty="0" smtClean="0"/>
              <a:t>MP</a:t>
            </a:r>
            <a:r>
              <a:rPr lang="zh-CN" altLang="en-US" dirty="0" smtClean="0"/>
              <a:t>全息投影膜上，让你看到不属于你自身角度的其他图像，从而实现真正的</a:t>
            </a:r>
            <a:r>
              <a:rPr lang="en-US" altLang="zh-CN" dirty="0" smtClean="0"/>
              <a:t>3D</a:t>
            </a:r>
            <a:r>
              <a:rPr lang="zh-CN" altLang="en-US" dirty="0" smtClean="0"/>
              <a:t>全息立体影像。</a:t>
            </a:r>
          </a:p>
        </p:txBody>
      </p:sp>
      <p:sp>
        <p:nvSpPr>
          <p:cNvPr id="4" name="灯片编号占位符 3"/>
          <p:cNvSpPr>
            <a:spLocks noGrp="1"/>
          </p:cNvSpPr>
          <p:nvPr>
            <p:ph type="sldNum" sz="quarter" idx="10"/>
          </p:nvPr>
        </p:nvSpPr>
        <p:spPr/>
        <p:txBody>
          <a:bodyPr/>
          <a:lstStyle/>
          <a:p>
            <a:fld id="{D0963824-175E-4004-8D8A-83BA2A944F39}" type="slidenum">
              <a:rPr lang="zh-CN" altLang="en-US" smtClean="0"/>
              <a:t>31</a:t>
            </a:fld>
            <a:endParaRPr lang="zh-CN" altLang="en-US"/>
          </a:p>
        </p:txBody>
      </p:sp>
    </p:spTree>
    <p:extLst>
      <p:ext uri="{BB962C8B-B14F-4D97-AF65-F5344CB8AC3E}">
        <p14:creationId xmlns:p14="http://schemas.microsoft.com/office/powerpoint/2010/main" val="1150311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32</a:t>
            </a:fld>
            <a:endParaRPr lang="zh-CN" altLang="en-US"/>
          </a:p>
        </p:txBody>
      </p:sp>
    </p:spTree>
    <p:extLst>
      <p:ext uri="{BB962C8B-B14F-4D97-AF65-F5344CB8AC3E}">
        <p14:creationId xmlns:p14="http://schemas.microsoft.com/office/powerpoint/2010/main" val="619339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国际消费类电子产品展览会（</a:t>
            </a:r>
            <a:r>
              <a:rPr lang="en-US" altLang="zh-CN" dirty="0" smtClean="0"/>
              <a:t>International Consumer Electronics Show</a:t>
            </a:r>
            <a:r>
              <a:rPr lang="zh-CN" altLang="en-US" dirty="0" smtClean="0"/>
              <a:t>，简称</a:t>
            </a:r>
            <a:r>
              <a:rPr lang="en-US" altLang="zh-CN" dirty="0" smtClean="0"/>
              <a:t>CES</a:t>
            </a:r>
            <a:r>
              <a:rPr lang="zh-CN" altLang="en-US" dirty="0" smtClean="0"/>
              <a:t>）</a:t>
            </a:r>
            <a:endParaRPr lang="en-US" altLang="zh-CN" dirty="0" smtClean="0"/>
          </a:p>
          <a:p>
            <a:r>
              <a:rPr lang="zh-CN" altLang="en-US" dirty="0" smtClean="0"/>
              <a:t>本产品是</a:t>
            </a:r>
            <a:r>
              <a:rPr lang="en-US" altLang="zh-CN" dirty="0" smtClean="0"/>
              <a:t>CES</a:t>
            </a:r>
            <a:r>
              <a:rPr lang="en-US" altLang="zh-CN" baseline="0" dirty="0" smtClean="0"/>
              <a:t> 2012</a:t>
            </a:r>
            <a:r>
              <a:rPr lang="zh-CN" altLang="en-US" baseline="0" dirty="0" smtClean="0"/>
              <a:t>的科技创新奖</a:t>
            </a:r>
            <a:endParaRPr lang="en-US" altLang="zh-CN" baseline="0" dirty="0" smtClean="0"/>
          </a:p>
          <a:p>
            <a:endParaRPr lang="en-US" altLang="zh-CN" baseline="0" dirty="0" smtClean="0"/>
          </a:p>
          <a:p>
            <a:r>
              <a:rPr lang="zh-CN" altLang="en-US" sz="1200" kern="1200" dirty="0" smtClean="0">
                <a:solidFill>
                  <a:schemeClr val="tx1"/>
                </a:solidFill>
                <a:effectLst/>
                <a:latin typeface="+mn-lt"/>
                <a:ea typeface="+mn-ea"/>
                <a:cs typeface="+mn-cs"/>
              </a:rPr>
              <a:t>三星 </a:t>
            </a:r>
            <a:r>
              <a:rPr lang="en-US" altLang="zh-CN" sz="1200" kern="1200" dirty="0" smtClean="0">
                <a:solidFill>
                  <a:schemeClr val="tx1"/>
                </a:solidFill>
                <a:effectLst/>
                <a:latin typeface="+mn-lt"/>
                <a:ea typeface="+mn-ea"/>
                <a:cs typeface="+mn-cs"/>
              </a:rPr>
              <a:t>Transparent Smart Window(</a:t>
            </a:r>
            <a:r>
              <a:rPr lang="zh-CN" altLang="en-US" sz="1200" kern="1200" dirty="0" smtClean="0">
                <a:solidFill>
                  <a:schemeClr val="tx1"/>
                </a:solidFill>
                <a:effectLst/>
                <a:latin typeface="+mn-lt"/>
                <a:ea typeface="+mn-ea"/>
                <a:cs typeface="+mn-cs"/>
              </a:rPr>
              <a:t>透明智能窗户</a:t>
            </a:r>
            <a:r>
              <a:rPr lang="en-US" altLang="zh-CN" sz="1200" kern="1200" dirty="0" smtClean="0">
                <a:solidFill>
                  <a:schemeClr val="tx1"/>
                </a:solidFill>
                <a:effectLst/>
                <a:latin typeface="+mn-lt"/>
                <a:ea typeface="+mn-ea"/>
                <a:cs typeface="+mn-cs"/>
              </a:rPr>
              <a:t>)</a:t>
            </a:r>
          </a:p>
          <a:p>
            <a:endParaRPr lang="en-US" altLang="zh-CN" baseline="0" dirty="0" smtClean="0"/>
          </a:p>
          <a:p>
            <a:r>
              <a:rPr lang="zh-CN" altLang="en-US" sz="1200" kern="1200" dirty="0" smtClean="0">
                <a:solidFill>
                  <a:schemeClr val="tx1"/>
                </a:solidFill>
                <a:effectLst/>
                <a:latin typeface="+mn-lt"/>
                <a:ea typeface="+mn-ea"/>
                <a:cs typeface="+mn-cs"/>
              </a:rPr>
              <a:t>这款透明的屏幕可被装嵌到任何</a:t>
            </a:r>
            <a:r>
              <a:rPr lang="en-US" altLang="zh-CN" sz="1200" kern="1200" dirty="0" smtClean="0">
                <a:solidFill>
                  <a:schemeClr val="tx1"/>
                </a:solidFill>
                <a:effectLst/>
                <a:latin typeface="+mn-lt"/>
                <a:ea typeface="+mn-ea"/>
                <a:cs typeface="+mn-cs"/>
              </a:rPr>
              <a:t>46</a:t>
            </a:r>
            <a:r>
              <a:rPr lang="zh-CN" altLang="en-US" sz="1200" kern="1200" dirty="0" smtClean="0">
                <a:solidFill>
                  <a:schemeClr val="tx1"/>
                </a:solidFill>
                <a:effectLst/>
                <a:latin typeface="+mn-lt"/>
                <a:ea typeface="+mn-ea"/>
                <a:cs typeface="+mn-cs"/>
              </a:rPr>
              <a:t>英寸的窗户里，分辨率为</a:t>
            </a:r>
            <a:r>
              <a:rPr lang="en-US" altLang="zh-CN" sz="1200" kern="1200" dirty="0" smtClean="0">
                <a:solidFill>
                  <a:schemeClr val="tx1"/>
                </a:solidFill>
                <a:effectLst/>
                <a:latin typeface="+mn-lt"/>
                <a:ea typeface="+mn-ea"/>
                <a:cs typeface="+mn-cs"/>
              </a:rPr>
              <a:t>1366 x 768</a:t>
            </a:r>
            <a:r>
              <a:rPr lang="zh-CN" altLang="en-US" sz="1200" kern="1200" dirty="0" smtClean="0">
                <a:solidFill>
                  <a:schemeClr val="tx1"/>
                </a:solidFill>
                <a:effectLst/>
                <a:latin typeface="+mn-lt"/>
                <a:ea typeface="+mn-ea"/>
                <a:cs typeface="+mn-cs"/>
              </a:rPr>
              <a:t>。它完全透明，但从外面却丝毫不能看见你所看到的内容，隐私得到了保证。它是一款全触控的产品，操控起来颇有</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少数派报告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里克鲁斯酷酷的范儿。</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智能窗智能的地方在于，它不仅是一个窗户，还有各种各样的功能：</a:t>
            </a:r>
            <a:r>
              <a:rPr lang="en-US" altLang="zh-CN" sz="1200" kern="1200" dirty="0" smtClean="0">
                <a:solidFill>
                  <a:schemeClr val="tx1"/>
                </a:solidFill>
                <a:effectLst/>
                <a:latin typeface="+mn-lt"/>
                <a:ea typeface="+mn-ea"/>
                <a:cs typeface="+mn-cs"/>
              </a:rPr>
              <a:t>Office(</a:t>
            </a:r>
            <a:r>
              <a:rPr lang="zh-CN" altLang="en-US" sz="1200" kern="1200" dirty="0" smtClean="0">
                <a:solidFill>
                  <a:schemeClr val="tx1"/>
                </a:solidFill>
                <a:effectLst/>
                <a:latin typeface="+mn-lt"/>
                <a:ea typeface="+mn-ea"/>
                <a:cs typeface="+mn-cs"/>
              </a:rPr>
              <a:t>办公</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Home(</a:t>
            </a:r>
            <a:r>
              <a:rPr lang="zh-CN" altLang="en-US" sz="1200" kern="1200" dirty="0" smtClean="0">
                <a:solidFill>
                  <a:schemeClr val="tx1"/>
                </a:solidFill>
                <a:effectLst/>
                <a:latin typeface="+mn-lt"/>
                <a:ea typeface="+mn-ea"/>
                <a:cs typeface="+mn-cs"/>
              </a:rPr>
              <a:t>家庭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Blind(</a:t>
            </a:r>
            <a:r>
              <a:rPr lang="zh-CN" altLang="en-US" sz="1200" kern="1200" dirty="0" smtClean="0">
                <a:solidFill>
                  <a:schemeClr val="tx1"/>
                </a:solidFill>
                <a:effectLst/>
                <a:latin typeface="+mn-lt"/>
                <a:ea typeface="+mn-ea"/>
                <a:cs typeface="+mn-cs"/>
              </a:rPr>
              <a:t>百叶窗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Media(</a:t>
            </a:r>
            <a:r>
              <a:rPr lang="zh-CN" altLang="en-US" sz="1200" kern="1200" dirty="0" smtClean="0">
                <a:solidFill>
                  <a:schemeClr val="tx1"/>
                </a:solidFill>
                <a:effectLst/>
                <a:latin typeface="+mn-lt"/>
                <a:ea typeface="+mn-ea"/>
                <a:cs typeface="+mn-cs"/>
              </a:rPr>
              <a:t>媒体</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Widget(</a:t>
            </a:r>
            <a:r>
              <a:rPr lang="zh-CN" altLang="en-US" sz="1200" kern="1200" dirty="0" smtClean="0">
                <a:solidFill>
                  <a:schemeClr val="tx1"/>
                </a:solidFill>
                <a:effectLst/>
                <a:latin typeface="+mn-lt"/>
                <a:ea typeface="+mn-ea"/>
                <a:cs typeface="+mn-cs"/>
              </a:rPr>
              <a:t>窗口小部件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等：</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办公</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演示、航班信息、全球股市</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家庭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旅行、食谱、购物</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百叶窗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通过它你可以像平常的窗户那样通过调整百叶窗来控制透光率。</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媒体</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电视、音乐、电影</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当然，还有必不可少的网页浏览功能，三星尚未公布售价和上市时间，但有传言说三星会在下个月就投入生产。你能想象你家里每个房间都装上这款“窗户”会是什么样子吗？</a:t>
            </a:r>
            <a:br>
              <a:rPr lang="zh-CN" altLang="en-US" sz="1200" kern="1200" dirty="0" smtClean="0">
                <a:solidFill>
                  <a:schemeClr val="tx1"/>
                </a:solidFill>
                <a:effectLst/>
                <a:latin typeface="+mn-lt"/>
                <a:ea typeface="+mn-ea"/>
                <a:cs typeface="+mn-cs"/>
              </a:rPr>
            </a:b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33</a:t>
            </a:fld>
            <a:endParaRPr lang="zh-CN" altLang="en-US"/>
          </a:p>
        </p:txBody>
      </p:sp>
    </p:spTree>
    <p:extLst>
      <p:ext uri="{BB962C8B-B14F-4D97-AF65-F5344CB8AC3E}">
        <p14:creationId xmlns:p14="http://schemas.microsoft.com/office/powerpoint/2010/main" val="156474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目前此产品还没在中国市场有：</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方便性（遥控与手机）</a:t>
            </a:r>
            <a:r>
              <a:rPr lang="en-US" altLang="zh-CN" dirty="0" smtClean="0"/>
              <a:t>【</a:t>
            </a:r>
            <a:r>
              <a:rPr lang="zh-CN" altLang="en-US" dirty="0" smtClean="0"/>
              <a:t>致命性的！</a:t>
            </a:r>
            <a:r>
              <a:rPr lang="en-US" altLang="zh-CN" dirty="0" smtClean="0"/>
              <a:t>】</a:t>
            </a:r>
          </a:p>
          <a:p>
            <a:r>
              <a:rPr lang="en-US" altLang="zh-CN" dirty="0" smtClean="0"/>
              <a:t>2.</a:t>
            </a:r>
            <a:r>
              <a:rPr lang="zh-CN" altLang="en-US" dirty="0" smtClean="0"/>
              <a:t>价格</a:t>
            </a:r>
            <a:endParaRPr lang="en-US" altLang="zh-CN" dirty="0" smtClean="0"/>
          </a:p>
          <a:p>
            <a:r>
              <a:rPr lang="en-US" altLang="zh-CN" dirty="0" smtClean="0"/>
              <a:t>3.</a:t>
            </a:r>
            <a:r>
              <a:rPr lang="zh-CN" altLang="en-US" dirty="0" smtClean="0"/>
              <a:t>需要（走得太前了）</a:t>
            </a:r>
            <a:endParaRPr lang="en-US" altLang="zh-CN" dirty="0" smtClean="0"/>
          </a:p>
          <a:p>
            <a:r>
              <a:rPr lang="en-US" altLang="zh-CN" dirty="0" smtClean="0"/>
              <a:t>4.</a:t>
            </a:r>
            <a:r>
              <a:rPr lang="zh-CN" altLang="en-US" dirty="0" smtClean="0"/>
              <a:t>技术</a:t>
            </a:r>
            <a:endParaRPr lang="en-US" altLang="zh-CN" dirty="0" smtClean="0"/>
          </a:p>
          <a:p>
            <a:r>
              <a:rPr lang="en-US" altLang="zh-CN" dirty="0" smtClean="0"/>
              <a:t>5.</a:t>
            </a:r>
            <a:r>
              <a:rPr lang="zh-CN" altLang="en-US" dirty="0" smtClean="0"/>
              <a:t>屏幕还不够大</a:t>
            </a:r>
            <a:endParaRPr lang="en-US" altLang="zh-CN" dirty="0" smtClean="0"/>
          </a:p>
        </p:txBody>
      </p:sp>
      <p:sp>
        <p:nvSpPr>
          <p:cNvPr id="4" name="灯片编号占位符 3"/>
          <p:cNvSpPr>
            <a:spLocks noGrp="1"/>
          </p:cNvSpPr>
          <p:nvPr>
            <p:ph type="sldNum" sz="quarter" idx="10"/>
          </p:nvPr>
        </p:nvSpPr>
        <p:spPr/>
        <p:txBody>
          <a:bodyPr/>
          <a:lstStyle/>
          <a:p>
            <a:fld id="{D0963824-175E-4004-8D8A-83BA2A944F39}" type="slidenum">
              <a:rPr lang="zh-CN" altLang="en-US" smtClean="0"/>
              <a:t>34</a:t>
            </a:fld>
            <a:endParaRPr lang="zh-CN" altLang="en-US"/>
          </a:p>
        </p:txBody>
      </p:sp>
    </p:spTree>
    <p:extLst>
      <p:ext uri="{BB962C8B-B14F-4D97-AF65-F5344CB8AC3E}">
        <p14:creationId xmlns:p14="http://schemas.microsoft.com/office/powerpoint/2010/main" val="2458909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目前真正达到智能的窗还没有，市场巨大</a:t>
            </a:r>
            <a:r>
              <a:rPr lang="en-US" altLang="zh-CN" dirty="0" smtClean="0"/>
              <a:t>,</a:t>
            </a:r>
            <a:r>
              <a:rPr lang="zh-CN" altLang="en-US" dirty="0" smtClean="0"/>
              <a:t>并且以后每家每户都有窗口</a:t>
            </a:r>
            <a:endParaRPr lang="en-US" altLang="zh-CN" dirty="0" smtClean="0"/>
          </a:p>
          <a:p>
            <a:endParaRPr lang="en-US" altLang="zh-CN" dirty="0" smtClean="0"/>
          </a:p>
          <a:p>
            <a:endParaRPr lang="en-US" altLang="zh-CN" dirty="0" smtClean="0"/>
          </a:p>
          <a:p>
            <a:r>
              <a:rPr lang="zh-CN" altLang="en-US" dirty="0" smtClean="0"/>
              <a:t>随着智能家庭的潮流，智能窗的发展更快</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36</a:t>
            </a:fld>
            <a:endParaRPr lang="zh-CN" altLang="en-US"/>
          </a:p>
        </p:txBody>
      </p:sp>
    </p:spTree>
    <p:extLst>
      <p:ext uri="{BB962C8B-B14F-4D97-AF65-F5344CB8AC3E}">
        <p14:creationId xmlns:p14="http://schemas.microsoft.com/office/powerpoint/2010/main" val="208771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前期定位，主要是高端市场，享受科技与生活便捷的客户群</a:t>
            </a:r>
            <a:endParaRPr lang="en-US" altLang="zh-CN" dirty="0" smtClean="0"/>
          </a:p>
          <a:p>
            <a:endParaRPr lang="en-US" altLang="zh-CN" dirty="0" smtClean="0"/>
          </a:p>
          <a:p>
            <a:r>
              <a:rPr lang="zh-CN" altLang="en-US" dirty="0" smtClean="0"/>
              <a:t>后期定位。在市场</a:t>
            </a:r>
            <a:r>
              <a:rPr lang="zh-CN" altLang="en-US" baseline="0" dirty="0" smtClean="0"/>
              <a:t> 。技术。工艺。达到成熟后，在分层的市场，推出功能不同的新产品。</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37</a:t>
            </a:fld>
            <a:endParaRPr lang="zh-CN" altLang="en-US"/>
          </a:p>
        </p:txBody>
      </p:sp>
    </p:spTree>
    <p:extLst>
      <p:ext uri="{BB962C8B-B14F-4D97-AF65-F5344CB8AC3E}">
        <p14:creationId xmlns:p14="http://schemas.microsoft.com/office/powerpoint/2010/main" val="268763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产品或者服务</a:t>
            </a:r>
          </a:p>
          <a:p>
            <a:r>
              <a:rPr lang="zh-CN" altLang="en-US" dirty="0" smtClean="0"/>
              <a:t>　　创业者必须将自己的产品或服务创意向风险投资者作一介绍。主要有下列内容：</a:t>
            </a:r>
          </a:p>
          <a:p>
            <a:r>
              <a:rPr lang="zh-CN" altLang="en-US" dirty="0" smtClean="0"/>
              <a:t>　　</a:t>
            </a:r>
            <a:r>
              <a:rPr lang="en-US" altLang="zh-CN" dirty="0" smtClean="0"/>
              <a:t>1</a:t>
            </a:r>
            <a:r>
              <a:rPr lang="zh-CN" altLang="en-US" dirty="0" smtClean="0"/>
              <a:t>、产品的名称、特征及性能用途</a:t>
            </a:r>
          </a:p>
          <a:p>
            <a:r>
              <a:rPr lang="zh-CN" altLang="en-US" dirty="0" smtClean="0"/>
              <a:t>　　</a:t>
            </a:r>
            <a:r>
              <a:rPr lang="en-US" altLang="zh-CN" dirty="0" smtClean="0"/>
              <a:t>2</a:t>
            </a:r>
            <a:r>
              <a:rPr lang="zh-CN" altLang="en-US" dirty="0" smtClean="0"/>
              <a:t>、产品的开发过程</a:t>
            </a:r>
          </a:p>
          <a:p>
            <a:r>
              <a:rPr lang="zh-CN" altLang="en-US" dirty="0" smtClean="0"/>
              <a:t>　　</a:t>
            </a:r>
            <a:r>
              <a:rPr lang="en-US" altLang="zh-CN" dirty="0" smtClean="0"/>
              <a:t>3</a:t>
            </a:r>
            <a:r>
              <a:rPr lang="zh-CN" altLang="en-US" dirty="0" smtClean="0"/>
              <a:t>、产品处于生命周期的哪一段</a:t>
            </a:r>
          </a:p>
          <a:p>
            <a:r>
              <a:rPr lang="zh-CN" altLang="en-US" dirty="0" smtClean="0"/>
              <a:t>　　</a:t>
            </a:r>
            <a:r>
              <a:rPr lang="en-US" altLang="zh-CN" dirty="0" smtClean="0"/>
              <a:t>4</a:t>
            </a:r>
            <a:r>
              <a:rPr lang="zh-CN" altLang="en-US" dirty="0" smtClean="0"/>
              <a:t>、产品的市场前景和竞争力如何</a:t>
            </a:r>
          </a:p>
          <a:p>
            <a:r>
              <a:rPr lang="zh-CN" altLang="en-US" dirty="0" smtClean="0"/>
              <a:t>　　</a:t>
            </a:r>
            <a:r>
              <a:rPr lang="en-US" altLang="zh-CN" dirty="0" smtClean="0"/>
              <a:t>5</a:t>
            </a:r>
            <a:r>
              <a:rPr lang="zh-CN" altLang="en-US" dirty="0" smtClean="0"/>
              <a:t>、产品的技术改进和更新换代计划及成本</a:t>
            </a:r>
            <a:endParaRPr lang="en-US" altLang="zh-CN" dirty="0" smtClean="0"/>
          </a:p>
          <a:p>
            <a:endParaRPr lang="en-US" altLang="zh-CN" dirty="0" smtClean="0"/>
          </a:p>
          <a:p>
            <a:r>
              <a:rPr lang="zh-CN" altLang="en-US" dirty="0" smtClean="0"/>
              <a:t>产品的服务：安装、售后、还有手机应用</a:t>
            </a:r>
            <a:r>
              <a:rPr lang="en-US" altLang="zh-CN" dirty="0" smtClean="0"/>
              <a:t>app</a:t>
            </a:r>
            <a:r>
              <a:rPr lang="zh-CN" altLang="en-US" dirty="0" smtClean="0"/>
              <a:t>的体验等</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39</a:t>
            </a:fld>
            <a:endParaRPr lang="zh-CN" altLang="en-US"/>
          </a:p>
        </p:txBody>
      </p:sp>
    </p:spTree>
    <p:extLst>
      <p:ext uri="{BB962C8B-B14F-4D97-AF65-F5344CB8AC3E}">
        <p14:creationId xmlns:p14="http://schemas.microsoft.com/office/powerpoint/2010/main" val="347001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智能感应：</a:t>
            </a:r>
            <a:endParaRPr lang="en-US" altLang="zh-CN" dirty="0" smtClean="0"/>
          </a:p>
          <a:p>
            <a:r>
              <a:rPr lang="zh-CN" altLang="en-US" dirty="0" smtClean="0"/>
              <a:t>根据下雨、温度、风速、室内空气中有害气体超标，当有儿童靠近时（锁上），自动调节开关窗，开窗大小等，（热敏、压力感应器可实现）</a:t>
            </a:r>
            <a:endParaRPr lang="en-US" altLang="zh-CN" dirty="0" smtClean="0"/>
          </a:p>
          <a:p>
            <a:r>
              <a:rPr lang="zh-CN" altLang="en-US" dirty="0" smtClean="0"/>
              <a:t>根据太阳光线角度、天黑天亮，下窗帘。（利用光敏，两个光敏通过测距离和方向，感知太阳光线的方法，从而调节）</a:t>
            </a:r>
            <a:endParaRPr lang="en-US" altLang="zh-CN" dirty="0" smtClean="0"/>
          </a:p>
          <a:p>
            <a:r>
              <a:rPr lang="zh-CN" altLang="en-US" dirty="0" smtClean="0"/>
              <a:t>根据烟雾、温度、燃气泄露、室外有人通过窗口进来时，自动将窗户打开，并且，自动报警，通知户主。</a:t>
            </a:r>
            <a:endParaRPr lang="en-US" altLang="zh-CN" dirty="0" smtClean="0"/>
          </a:p>
          <a:p>
            <a:endParaRPr lang="en-US" altLang="zh-CN" dirty="0" smtClean="0"/>
          </a:p>
          <a:p>
            <a:r>
              <a:rPr lang="zh-CN" altLang="en-US" dirty="0" smtClean="0"/>
              <a:t>比如我们要出门，按一下，自动模式，旅行模式，在家模式等</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16</a:t>
            </a:fld>
            <a:endParaRPr lang="zh-CN" altLang="en-US"/>
          </a:p>
        </p:txBody>
      </p:sp>
    </p:spTree>
    <p:extLst>
      <p:ext uri="{BB962C8B-B14F-4D97-AF65-F5344CB8AC3E}">
        <p14:creationId xmlns:p14="http://schemas.microsoft.com/office/powerpoint/2010/main" val="1869461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产品营销包括：品牌推广和产品推广。</a:t>
            </a:r>
            <a:endParaRPr lang="en-US" altLang="zh-CN" dirty="0"/>
          </a:p>
          <a:p>
            <a:r>
              <a:rPr lang="zh-CN" altLang="en-US" dirty="0" smtClean="0"/>
              <a:t>不能只看到利润，牌子很重要。比如苹果一个商标的价值也达亿了，</a:t>
            </a:r>
            <a:endParaRPr lang="en-US" altLang="zh-CN" dirty="0" smtClean="0"/>
          </a:p>
          <a:p>
            <a:r>
              <a:rPr lang="zh-CN" altLang="en-US" dirty="0" smtClean="0"/>
              <a:t>所以，创业时，不要急与求成，要慢慢来，等新产品成熟了，在上市，这样，对粉丝，品牌都是好事。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产品：理念、直销，代理，参展，</a:t>
            </a:r>
            <a:r>
              <a:rPr kumimoji="1" lang="zh-CN" altLang="en-US" sz="1200" dirty="0" smtClean="0">
                <a:effectLst>
                  <a:outerShdw blurRad="38100" dist="38100" dir="2700000" algn="tl">
                    <a:srgbClr val="C0C0C0"/>
                  </a:outerShdw>
                </a:effectLst>
                <a:latin typeface="Arial" charset="0"/>
                <a:ea typeface="宋体" pitchFamily="2" charset="-122"/>
              </a:rPr>
              <a:t>迅速占领</a:t>
            </a:r>
            <a:r>
              <a:rPr kumimoji="1" lang="zh-CN" altLang="en-US" sz="1200" smtClean="0">
                <a:effectLst>
                  <a:outerShdw blurRad="38100" dist="38100" dir="2700000" algn="tl">
                    <a:srgbClr val="C0C0C0"/>
                  </a:outerShdw>
                </a:effectLst>
                <a:latin typeface="Arial" charset="0"/>
                <a:ea typeface="宋体" pitchFamily="2" charset="-122"/>
              </a:rPr>
              <a:t>市场</a:t>
            </a:r>
            <a:endParaRPr kumimoji="1" lang="en-US" altLang="zh-CN" sz="1200" smtClean="0">
              <a:effectLst>
                <a:outerShdw blurRad="38100" dist="38100" dir="2700000" algn="tl">
                  <a:srgbClr val="C0C0C0"/>
                </a:outerShdw>
              </a:effectLst>
              <a:latin typeface="Arial" charset="0"/>
              <a:ea typeface="宋体" pitchFamily="2" charset="-122"/>
            </a:endParaRPr>
          </a:p>
        </p:txBody>
      </p:sp>
      <p:sp>
        <p:nvSpPr>
          <p:cNvPr id="4" name="灯片编号占位符 3"/>
          <p:cNvSpPr>
            <a:spLocks noGrp="1"/>
          </p:cNvSpPr>
          <p:nvPr>
            <p:ph type="sldNum" sz="quarter" idx="10"/>
          </p:nvPr>
        </p:nvSpPr>
        <p:spPr/>
        <p:txBody>
          <a:bodyPr/>
          <a:lstStyle/>
          <a:p>
            <a:fld id="{D0963824-175E-4004-8D8A-83BA2A944F39}" type="slidenum">
              <a:rPr lang="zh-CN" altLang="en-US" smtClean="0"/>
              <a:t>40</a:t>
            </a:fld>
            <a:endParaRPr lang="zh-CN" altLang="en-US"/>
          </a:p>
        </p:txBody>
      </p:sp>
    </p:spTree>
    <p:extLst>
      <p:ext uri="{BB962C8B-B14F-4D97-AF65-F5344CB8AC3E}">
        <p14:creationId xmlns:p14="http://schemas.microsoft.com/office/powerpoint/2010/main" val="3470011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SONTE Film</a:t>
            </a:r>
            <a:r>
              <a:rPr lang="zh-CN" altLang="en-US" dirty="0" smtClean="0"/>
              <a:t>是美国公司</a:t>
            </a:r>
            <a:r>
              <a:rPr lang="en-US" altLang="zh-CN" dirty="0" smtClean="0"/>
              <a:t>SONTE LLC</a:t>
            </a:r>
            <a:r>
              <a:rPr lang="zh-CN" altLang="en-US" dirty="0" smtClean="0"/>
              <a:t>全球首创</a:t>
            </a:r>
            <a:r>
              <a:rPr lang="en-US" altLang="zh-CN" dirty="0" smtClean="0"/>
              <a:t>Wi-Fi</a:t>
            </a:r>
            <a:r>
              <a:rPr lang="zh-CN" altLang="en-US" dirty="0" smtClean="0"/>
              <a:t>控制的数字窗帘，通过手机里的</a:t>
            </a:r>
            <a:r>
              <a:rPr lang="en-US" altLang="zh-CN" dirty="0" err="1" smtClean="0"/>
              <a:t>iOS</a:t>
            </a:r>
            <a:r>
              <a:rPr lang="en-US" altLang="zh-CN" dirty="0" smtClean="0"/>
              <a:t> / </a:t>
            </a:r>
            <a:r>
              <a:rPr lang="zh-CN" altLang="en-US" dirty="0" smtClean="0"/>
              <a:t>安卓</a:t>
            </a:r>
            <a:r>
              <a:rPr lang="en-US" altLang="zh-CN" dirty="0" smtClean="0"/>
              <a:t>App</a:t>
            </a:r>
            <a:r>
              <a:rPr lang="zh-CN" altLang="en-US" dirty="0" smtClean="0"/>
              <a:t>程序来控制该窗帘的开关且用户可以随意调整通过玻璃透入室内光线的强度。该窗帘不仅可以用来保护室内隐私，而且还具备吸收</a:t>
            </a:r>
            <a:r>
              <a:rPr lang="en-US" altLang="zh-CN" dirty="0" smtClean="0"/>
              <a:t>99%</a:t>
            </a:r>
            <a:r>
              <a:rPr lang="zh-CN" altLang="en-US" dirty="0" smtClean="0"/>
              <a:t>紫外线</a:t>
            </a:r>
            <a:r>
              <a:rPr lang="en-US" altLang="zh-CN" dirty="0" smtClean="0"/>
              <a:t>, </a:t>
            </a:r>
            <a:r>
              <a:rPr lang="zh-CN" altLang="en-US" dirty="0" smtClean="0"/>
              <a:t>红外线的功能；而且贴上了</a:t>
            </a:r>
            <a:r>
              <a:rPr lang="en-US" altLang="zh-CN" dirty="0" smtClean="0"/>
              <a:t>SONTE Film</a:t>
            </a:r>
            <a:r>
              <a:rPr lang="zh-CN" altLang="en-US" dirty="0" smtClean="0"/>
              <a:t>的窗户还可以当液晶屏来使用。</a:t>
            </a:r>
          </a:p>
          <a:p>
            <a:endParaRPr lang="zh-CN" altLang="en-US" dirty="0" smtClean="0"/>
          </a:p>
          <a:p>
            <a:r>
              <a:rPr lang="zh-CN" altLang="en-US" dirty="0" smtClean="0"/>
              <a:t>原理</a:t>
            </a:r>
          </a:p>
          <a:p>
            <a:r>
              <a:rPr lang="zh-CN" altLang="en-US" dirty="0" smtClean="0"/>
              <a:t>　　</a:t>
            </a:r>
            <a:r>
              <a:rPr lang="en-US" altLang="zh-CN" dirty="0" err="1" smtClean="0"/>
              <a:t>Sonte</a:t>
            </a:r>
            <a:r>
              <a:rPr lang="en-US" altLang="zh-CN" dirty="0" smtClean="0"/>
              <a:t> Film</a:t>
            </a:r>
            <a:r>
              <a:rPr lang="zh-CN" altLang="en-US" dirty="0" smtClean="0"/>
              <a:t>没通电之前的薄膜不是完全透明的。它所做的就是当电流通过的时候，让薄膜变的彻底透明（窗户），或者从薄膜变成色彩饱满的画面（电影屏），而且允许你自动调节电影的透明度。如果选了支持</a:t>
            </a:r>
            <a:r>
              <a:rPr lang="en-US" altLang="zh-CN" dirty="0" err="1" smtClean="0"/>
              <a:t>WiFi</a:t>
            </a:r>
            <a:r>
              <a:rPr lang="zh-CN" altLang="en-US" dirty="0" smtClean="0"/>
              <a:t>的材质版本， 你可以用手机遥控。</a:t>
            </a:r>
          </a:p>
          <a:p>
            <a:r>
              <a:rPr lang="zh-CN" altLang="en-US" dirty="0" smtClean="0"/>
              <a:t>　　因为屏幕的大小可以由你自由控制，所以客厅、厨房、浴室的窗户都可以是应用场景，目前这个窗户的好处包括保护隐私、打光着色、防紫外线。</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45</a:t>
            </a:fld>
            <a:endParaRPr lang="zh-CN" altLang="en-US"/>
          </a:p>
        </p:txBody>
      </p:sp>
    </p:spTree>
    <p:extLst>
      <p:ext uri="{BB962C8B-B14F-4D97-AF65-F5344CB8AC3E}">
        <p14:creationId xmlns:p14="http://schemas.microsoft.com/office/powerpoint/2010/main" val="1687275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只有两种状态，全部关或开，应该有选择性</a:t>
            </a:r>
            <a:endParaRPr lang="en-US" altLang="zh-CN" dirty="0" smtClean="0"/>
          </a:p>
          <a:p>
            <a:r>
              <a:rPr lang="en-US" altLang="zh-CN" dirty="0" smtClean="0"/>
              <a:t>2.</a:t>
            </a:r>
            <a:r>
              <a:rPr lang="zh-CN" altLang="en-US" dirty="0" smtClean="0"/>
              <a:t>过滤紫外线。</a:t>
            </a:r>
            <a:endParaRPr lang="en-US" altLang="zh-CN" dirty="0" smtClean="0"/>
          </a:p>
          <a:p>
            <a:r>
              <a:rPr lang="en-US" altLang="zh-CN" dirty="0" smtClean="0"/>
              <a:t>3.</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46</a:t>
            </a:fld>
            <a:endParaRPr lang="zh-CN" altLang="en-US"/>
          </a:p>
        </p:txBody>
      </p:sp>
    </p:spTree>
    <p:extLst>
      <p:ext uri="{BB962C8B-B14F-4D97-AF65-F5344CB8AC3E}">
        <p14:creationId xmlns:p14="http://schemas.microsoft.com/office/powerpoint/2010/main" val="164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当然，创业中，会遇到很多的问题，所以我想用一句话跟大家分享一下。</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47</a:t>
            </a:fld>
            <a:endParaRPr lang="zh-CN" altLang="en-US"/>
          </a:p>
        </p:txBody>
      </p:sp>
    </p:spTree>
    <p:extLst>
      <p:ext uri="{BB962C8B-B14F-4D97-AF65-F5344CB8AC3E}">
        <p14:creationId xmlns:p14="http://schemas.microsoft.com/office/powerpoint/2010/main" val="3312823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创业要创新！</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49</a:t>
            </a:fld>
            <a:endParaRPr lang="zh-CN" altLang="en-US"/>
          </a:p>
        </p:txBody>
      </p:sp>
    </p:spTree>
    <p:extLst>
      <p:ext uri="{BB962C8B-B14F-4D97-AF65-F5344CB8AC3E}">
        <p14:creationId xmlns:p14="http://schemas.microsoft.com/office/powerpoint/2010/main" val="516185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还有风能等，技术创新</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20</a:t>
            </a:fld>
            <a:endParaRPr lang="zh-CN" altLang="en-US"/>
          </a:p>
        </p:txBody>
      </p:sp>
    </p:spTree>
    <p:extLst>
      <p:ext uri="{BB962C8B-B14F-4D97-AF65-F5344CB8AC3E}">
        <p14:creationId xmlns:p14="http://schemas.microsoft.com/office/powerpoint/2010/main" val="384032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比如室内空调开了，有时候忘记关了或者没有关紧，自动关窗。</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21</a:t>
            </a:fld>
            <a:endParaRPr lang="zh-CN" altLang="en-US"/>
          </a:p>
        </p:txBody>
      </p:sp>
    </p:spTree>
    <p:extLst>
      <p:ext uri="{BB962C8B-B14F-4D97-AF65-F5344CB8AC3E}">
        <p14:creationId xmlns:p14="http://schemas.microsoft.com/office/powerpoint/2010/main" val="16052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目前已经研究出透明的太阳能玻璃片。未来是一个好的应用！</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22</a:t>
            </a:fld>
            <a:endParaRPr lang="zh-CN" altLang="en-US"/>
          </a:p>
        </p:txBody>
      </p:sp>
    </p:spTree>
    <p:extLst>
      <p:ext uri="{BB962C8B-B14F-4D97-AF65-F5344CB8AC3E}">
        <p14:creationId xmlns:p14="http://schemas.microsoft.com/office/powerpoint/2010/main" val="48222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还有屏幕更大、去噪声，本身自动的噪声少、汽车前挡玻璃可随时显示导航画面、</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23</a:t>
            </a:fld>
            <a:endParaRPr lang="zh-CN" altLang="en-US"/>
          </a:p>
        </p:txBody>
      </p:sp>
    </p:spTree>
    <p:extLst>
      <p:ext uri="{BB962C8B-B14F-4D97-AF65-F5344CB8AC3E}">
        <p14:creationId xmlns:p14="http://schemas.microsoft.com/office/powerpoint/2010/main" val="158541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可以自动适应墙壁的色彩，调节窗口的颜色。</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24</a:t>
            </a:fld>
            <a:endParaRPr lang="zh-CN" altLang="en-US"/>
          </a:p>
        </p:txBody>
      </p:sp>
    </p:spTree>
    <p:extLst>
      <p:ext uri="{BB962C8B-B14F-4D97-AF65-F5344CB8AC3E}">
        <p14:creationId xmlns:p14="http://schemas.microsoft.com/office/powerpoint/2010/main" val="3203382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可以当壁纸，或者展窗。</a:t>
            </a:r>
            <a:endParaRPr lang="en-US" altLang="zh-CN" dirty="0" smtClean="0"/>
          </a:p>
          <a:p>
            <a:r>
              <a:rPr lang="zh-CN" altLang="en-US" dirty="0" smtClean="0"/>
              <a:t>可以动态显示：</a:t>
            </a:r>
            <a:endParaRPr lang="en-US" altLang="zh-CN" dirty="0" smtClean="0"/>
          </a:p>
          <a:p>
            <a:r>
              <a:rPr lang="en-US" altLang="zh-CN" dirty="0" smtClean="0"/>
              <a:t>1.</a:t>
            </a:r>
            <a:r>
              <a:rPr lang="zh-CN" altLang="en-US" dirty="0" smtClean="0"/>
              <a:t>天气</a:t>
            </a:r>
            <a:endParaRPr lang="en-US" altLang="zh-CN" dirty="0" smtClean="0"/>
          </a:p>
          <a:p>
            <a:r>
              <a:rPr lang="en-US" altLang="zh-CN" dirty="0" smtClean="0"/>
              <a:t>2.</a:t>
            </a:r>
            <a:r>
              <a:rPr lang="zh-CN" altLang="en-US" dirty="0" smtClean="0"/>
              <a:t>时间</a:t>
            </a:r>
            <a:endParaRPr lang="en-US" altLang="zh-CN" dirty="0" smtClean="0"/>
          </a:p>
          <a:p>
            <a:r>
              <a:rPr lang="en-US" altLang="zh-CN" dirty="0" smtClean="0"/>
              <a:t>3.</a:t>
            </a:r>
            <a:r>
              <a:rPr lang="zh-CN" altLang="en-US" dirty="0" smtClean="0"/>
              <a:t>新闻等</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25</a:t>
            </a:fld>
            <a:endParaRPr lang="zh-CN" altLang="en-US"/>
          </a:p>
        </p:txBody>
      </p:sp>
    </p:spTree>
    <p:extLst>
      <p:ext uri="{BB962C8B-B14F-4D97-AF65-F5344CB8AC3E}">
        <p14:creationId xmlns:p14="http://schemas.microsoft.com/office/powerpoint/2010/main" val="3533824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可以通过遥控器、手机、平板电脑、</a:t>
            </a:r>
            <a:r>
              <a:rPr lang="en-US" altLang="zh-CN" dirty="0" smtClean="0"/>
              <a:t>PC</a:t>
            </a:r>
            <a:r>
              <a:rPr lang="zh-CN" altLang="en-US" dirty="0" smtClean="0"/>
              <a:t>机等，对智能窗进行数字化的管理</a:t>
            </a:r>
            <a:endParaRPr lang="zh-CN" altLang="en-US" dirty="0"/>
          </a:p>
        </p:txBody>
      </p:sp>
      <p:sp>
        <p:nvSpPr>
          <p:cNvPr id="4" name="灯片编号占位符 3"/>
          <p:cNvSpPr>
            <a:spLocks noGrp="1"/>
          </p:cNvSpPr>
          <p:nvPr>
            <p:ph type="sldNum" sz="quarter" idx="10"/>
          </p:nvPr>
        </p:nvSpPr>
        <p:spPr/>
        <p:txBody>
          <a:bodyPr/>
          <a:lstStyle/>
          <a:p>
            <a:fld id="{D0963824-175E-4004-8D8A-83BA2A944F39}" type="slidenum">
              <a:rPr lang="zh-CN" altLang="en-US" smtClean="0"/>
              <a:t>26</a:t>
            </a:fld>
            <a:endParaRPr lang="zh-CN" altLang="en-US"/>
          </a:p>
        </p:txBody>
      </p:sp>
    </p:spTree>
    <p:extLst>
      <p:ext uri="{BB962C8B-B14F-4D97-AF65-F5344CB8AC3E}">
        <p14:creationId xmlns:p14="http://schemas.microsoft.com/office/powerpoint/2010/main" val="365485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1121418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117211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315114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3572712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142337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203630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3490157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1331915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8278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3487077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105B0C9-EB3F-4938-871C-E03CC6D24F1A}" type="datetimeFigureOut">
              <a:rPr lang="zh-CN" altLang="en-US" smtClean="0"/>
              <a:t>2014/1/7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342347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05B0C9-EB3F-4938-871C-E03CC6D24F1A}" type="datetimeFigureOut">
              <a:rPr lang="zh-CN" altLang="en-US" smtClean="0"/>
              <a:t>2014/1/7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982C0-8007-476A-B799-FEB1FBD4C221}" type="slidenum">
              <a:rPr lang="zh-CN" altLang="en-US" smtClean="0"/>
              <a:t>‹#›</a:t>
            </a:fld>
            <a:endParaRPr lang="zh-CN" altLang="en-US"/>
          </a:p>
        </p:txBody>
      </p:sp>
    </p:spTree>
    <p:extLst>
      <p:ext uri="{BB962C8B-B14F-4D97-AF65-F5344CB8AC3E}">
        <p14:creationId xmlns:p14="http://schemas.microsoft.com/office/powerpoint/2010/main" val="204158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avi"/><Relationship Id="rId1" Type="http://schemas.openxmlformats.org/officeDocument/2006/relationships/video" Target="NULL" TargetMode="Externa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avi"/><Relationship Id="rId1" Type="http://schemas.openxmlformats.org/officeDocument/2006/relationships/video" Target="NULL" TargetMode="External"/><Relationship Id="rId5" Type="http://schemas.openxmlformats.org/officeDocument/2006/relationships/image" Target="../media/image34.png"/><Relationship Id="rId4"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wmv"/><Relationship Id="rId1" Type="http://schemas.openxmlformats.org/officeDocument/2006/relationships/video" Target="NULL" TargetMode="External"/><Relationship Id="rId5" Type="http://schemas.openxmlformats.org/officeDocument/2006/relationships/image" Target="../media/image45.png"/><Relationship Id="rId4"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40" y="0"/>
            <a:ext cx="9163040" cy="6872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70571" y="4288944"/>
            <a:ext cx="470000" cy="369332"/>
          </a:xfrm>
          <a:prstGeom prst="rect">
            <a:avLst/>
          </a:prstGeom>
          <a:noFill/>
        </p:spPr>
        <p:txBody>
          <a:bodyPr wrap="none" rtlCol="0">
            <a:spAutoFit/>
          </a:bodyPr>
          <a:lstStyle/>
          <a:p>
            <a:r>
              <a:rPr lang="en-US" altLang="zh-CN" b="1" dirty="0">
                <a:solidFill>
                  <a:schemeClr val="bg1"/>
                </a:solidFill>
              </a:rPr>
              <a:t>1</a:t>
            </a:r>
            <a:r>
              <a:rPr lang="en-US" altLang="zh-CN" b="1" dirty="0" smtClean="0">
                <a:solidFill>
                  <a:schemeClr val="bg1"/>
                </a:solidFill>
              </a:rPr>
              <a:t>%</a:t>
            </a:r>
            <a:endParaRPr lang="zh-CN" altLang="en-US" b="1" dirty="0">
              <a:solidFill>
                <a:schemeClr val="bg1"/>
              </a:solidFill>
            </a:endParaRPr>
          </a:p>
        </p:txBody>
      </p:sp>
      <p:sp>
        <p:nvSpPr>
          <p:cNvPr id="5" name="TextBox 4">
            <a:hlinkClick r:id="" action="ppaction://hlinkshowjump?jump=nextslide"/>
          </p:cNvPr>
          <p:cNvSpPr txBox="1"/>
          <p:nvPr/>
        </p:nvSpPr>
        <p:spPr>
          <a:xfrm>
            <a:off x="3006604" y="2866753"/>
            <a:ext cx="3456395" cy="1138773"/>
          </a:xfrm>
          <a:prstGeom prst="rect">
            <a:avLst/>
          </a:prstGeom>
          <a:noFill/>
        </p:spPr>
        <p:txBody>
          <a:bodyPr wrap="none" rtlCol="0">
            <a:spAutoFit/>
          </a:bodyPr>
          <a:lstStyle/>
          <a:p>
            <a:r>
              <a:rPr lang="en-US" altLang="zh-CN" sz="4000" b="1" dirty="0" smtClean="0">
                <a:solidFill>
                  <a:schemeClr val="bg1"/>
                </a:solidFill>
              </a:rPr>
              <a:t>Smart HOME</a:t>
            </a:r>
            <a:r>
              <a:rPr lang="zh-CN" altLang="en-US" sz="4000" b="1" dirty="0" smtClean="0">
                <a:solidFill>
                  <a:schemeClr val="bg1"/>
                </a:solidFill>
              </a:rPr>
              <a:t>：</a:t>
            </a:r>
            <a:endParaRPr lang="en-US" altLang="zh-CN" sz="4000" b="1" dirty="0" smtClean="0">
              <a:solidFill>
                <a:schemeClr val="bg1"/>
              </a:solidFill>
            </a:endParaRPr>
          </a:p>
          <a:p>
            <a:r>
              <a:rPr lang="zh-CN" altLang="en-US" sz="2800" b="1" dirty="0" smtClean="0">
                <a:solidFill>
                  <a:srgbClr val="FF33CC"/>
                </a:solidFill>
              </a:rPr>
              <a:t>开启智能家庭</a:t>
            </a:r>
            <a:r>
              <a:rPr lang="en-US" altLang="zh-CN" sz="2800" b="1" dirty="0" smtClean="0">
                <a:solidFill>
                  <a:srgbClr val="FF33CC"/>
                </a:solidFill>
              </a:rPr>
              <a:t>.mp4</a:t>
            </a:r>
            <a:endParaRPr lang="zh-CN" altLang="en-US" sz="2800" b="1" dirty="0">
              <a:solidFill>
                <a:srgbClr val="FF33CC"/>
              </a:solidFill>
            </a:endParaRPr>
          </a:p>
        </p:txBody>
      </p:sp>
      <p:sp>
        <p:nvSpPr>
          <p:cNvPr id="6" name="TextBox 5"/>
          <p:cNvSpPr txBox="1"/>
          <p:nvPr/>
        </p:nvSpPr>
        <p:spPr>
          <a:xfrm>
            <a:off x="3347864" y="2133868"/>
            <a:ext cx="2587568" cy="461665"/>
          </a:xfrm>
          <a:prstGeom prst="rect">
            <a:avLst/>
          </a:prstGeom>
          <a:noFill/>
        </p:spPr>
        <p:txBody>
          <a:bodyPr wrap="none" rtlCol="0">
            <a:spAutoFit/>
          </a:bodyPr>
          <a:lstStyle/>
          <a:p>
            <a:r>
              <a:rPr lang="en-US" altLang="zh-CN" sz="2400" b="1" dirty="0" smtClean="0">
                <a:solidFill>
                  <a:schemeClr val="bg1"/>
                </a:solidFill>
              </a:rPr>
              <a:t>1.</a:t>
            </a:r>
            <a:r>
              <a:rPr lang="zh-CN" altLang="en-US" sz="2400" b="1" dirty="0" smtClean="0">
                <a:solidFill>
                  <a:schemeClr val="bg1"/>
                </a:solidFill>
              </a:rPr>
              <a:t>智能</a:t>
            </a:r>
            <a:r>
              <a:rPr lang="zh-CN" altLang="en-US" sz="2400" b="1" dirty="0">
                <a:solidFill>
                  <a:schemeClr val="bg1"/>
                </a:solidFill>
              </a:rPr>
              <a:t>家</a:t>
            </a:r>
            <a:r>
              <a:rPr lang="zh-CN" altLang="en-US" sz="2400" b="1" dirty="0" smtClean="0">
                <a:solidFill>
                  <a:schemeClr val="bg1"/>
                </a:solidFill>
              </a:rPr>
              <a:t>庭的概念</a:t>
            </a:r>
            <a:endParaRPr lang="zh-CN" altLang="en-US" sz="2400" b="1" dirty="0">
              <a:solidFill>
                <a:schemeClr val="bg1"/>
              </a:solidFill>
            </a:endParaRPr>
          </a:p>
        </p:txBody>
      </p:sp>
    </p:spTree>
    <p:extLst>
      <p:ext uri="{BB962C8B-B14F-4D97-AF65-F5344CB8AC3E}">
        <p14:creationId xmlns:p14="http://schemas.microsoft.com/office/powerpoint/2010/main" val="11340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 y="0"/>
            <a:ext cx="9168449" cy="6858000"/>
          </a:xfrm>
          <a:prstGeom prst="rect">
            <a:avLst/>
          </a:prstGeom>
        </p:spPr>
      </p:pic>
    </p:spTree>
    <p:extLst>
      <p:ext uri="{BB962C8B-B14F-4D97-AF65-F5344CB8AC3E}">
        <p14:creationId xmlns:p14="http://schemas.microsoft.com/office/powerpoint/2010/main" val="1136046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68449" cy="6858000"/>
          </a:xfrm>
          <a:prstGeom prst="rect">
            <a:avLst/>
          </a:prstGeom>
        </p:spPr>
      </p:pic>
    </p:spTree>
    <p:extLst>
      <p:ext uri="{BB962C8B-B14F-4D97-AF65-F5344CB8AC3E}">
        <p14:creationId xmlns:p14="http://schemas.microsoft.com/office/powerpoint/2010/main" val="1136046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4743" t="-322" r="10293" b="322"/>
          <a:stretch/>
        </p:blipFill>
        <p:spPr>
          <a:xfrm>
            <a:off x="-1" y="0"/>
            <a:ext cx="9144001" cy="6858000"/>
          </a:xfrm>
          <a:prstGeom prst="rect">
            <a:avLst/>
          </a:prstGeom>
        </p:spPr>
      </p:pic>
      <p:sp>
        <p:nvSpPr>
          <p:cNvPr id="5" name="TextBox 4"/>
          <p:cNvSpPr txBox="1"/>
          <p:nvPr/>
        </p:nvSpPr>
        <p:spPr>
          <a:xfrm>
            <a:off x="3261164" y="3977188"/>
            <a:ext cx="3615092" cy="1107996"/>
          </a:xfrm>
          <a:prstGeom prst="rect">
            <a:avLst/>
          </a:prstGeom>
          <a:noFill/>
        </p:spPr>
        <p:txBody>
          <a:bodyPr wrap="none" rtlCol="0">
            <a:spAutoFit/>
          </a:bodyPr>
          <a:lstStyle/>
          <a:p>
            <a:r>
              <a:rPr lang="zh-CN" altLang="en-US" sz="6600" b="1" dirty="0" smtClean="0">
                <a:latin typeface="方正喵鸣" panose="02010609010101010101" pitchFamily="49" charset="-122"/>
                <a:ea typeface="方正喵鸣" panose="02010609010101010101" pitchFamily="49" charset="-122"/>
                <a:cs typeface="方正喵鸣" panose="02010609010101010101" pitchFamily="49" charset="-122"/>
              </a:rPr>
              <a:t>自</a:t>
            </a:r>
            <a:r>
              <a:rPr lang="zh-CN" altLang="en-US" sz="6600" b="1" dirty="0">
                <a:latin typeface="方正喵鸣" panose="02010609010101010101" pitchFamily="49" charset="-122"/>
                <a:ea typeface="方正喵鸣" panose="02010609010101010101" pitchFamily="49" charset="-122"/>
                <a:cs typeface="方正喵鸣" panose="02010609010101010101" pitchFamily="49" charset="-122"/>
              </a:rPr>
              <a:t>动</a:t>
            </a:r>
            <a:r>
              <a:rPr lang="zh-CN" altLang="en-US" sz="6600" b="1" dirty="0" smtClean="0">
                <a:latin typeface="方正喵鸣" panose="02010609010101010101" pitchFamily="49" charset="-122"/>
                <a:ea typeface="方正喵鸣" panose="02010609010101010101" pitchFamily="49" charset="-122"/>
                <a:cs typeface="方正喵鸣" panose="02010609010101010101" pitchFamily="49" charset="-122"/>
              </a:rPr>
              <a:t>开关窗</a:t>
            </a:r>
            <a:endParaRPr lang="zh-CN" altLang="en-US" sz="6600" b="1" dirty="0">
              <a:latin typeface="方正喵鸣" panose="02010609010101010101" pitchFamily="49" charset="-122"/>
              <a:ea typeface="方正喵鸣" panose="02010609010101010101" pitchFamily="49" charset="-122"/>
              <a:cs typeface="方正喵鸣" panose="02010609010101010101" pitchFamily="49" charset="-122"/>
            </a:endParaRPr>
          </a:p>
        </p:txBody>
      </p:sp>
    </p:spTree>
    <p:extLst>
      <p:ext uri="{BB962C8B-B14F-4D97-AF65-F5344CB8AC3E}">
        <p14:creationId xmlns:p14="http://schemas.microsoft.com/office/powerpoint/2010/main" val="15095301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2518" t="442" r="12518" b="-442"/>
          <a:stretch/>
        </p:blipFill>
        <p:spPr>
          <a:xfrm>
            <a:off x="-1097" y="0"/>
            <a:ext cx="9144001" cy="6957392"/>
          </a:xfrm>
          <a:prstGeom prst="rect">
            <a:avLst/>
          </a:prstGeom>
        </p:spPr>
      </p:pic>
      <p:sp>
        <p:nvSpPr>
          <p:cNvPr id="2" name="矩形 1"/>
          <p:cNvSpPr/>
          <p:nvPr/>
        </p:nvSpPr>
        <p:spPr>
          <a:xfrm>
            <a:off x="158037" y="3827384"/>
            <a:ext cx="2492990" cy="1015663"/>
          </a:xfrm>
          <a:prstGeom prst="rect">
            <a:avLst/>
          </a:prstGeom>
        </p:spPr>
        <p:txBody>
          <a:bodyPr wrap="none">
            <a:spAutoFit/>
          </a:bodyPr>
          <a:lstStyle/>
          <a:p>
            <a:r>
              <a:rPr lang="zh-CN" altLang="en-US" sz="6000" dirty="0">
                <a:solidFill>
                  <a:schemeClr val="bg1"/>
                </a:solidFill>
                <a:latin typeface="迷你简竹子" panose="020B0602010101010101" pitchFamily="33" charset="-122"/>
                <a:ea typeface="迷你简竹子" panose="020B0602010101010101" pitchFamily="33" charset="-122"/>
              </a:rPr>
              <a:t>防烟雾</a:t>
            </a:r>
          </a:p>
        </p:txBody>
      </p:sp>
      <p:sp>
        <p:nvSpPr>
          <p:cNvPr id="3" name="TextBox 2"/>
          <p:cNvSpPr txBox="1"/>
          <p:nvPr/>
        </p:nvSpPr>
        <p:spPr>
          <a:xfrm>
            <a:off x="539552" y="1052736"/>
            <a:ext cx="1729961" cy="1015663"/>
          </a:xfrm>
          <a:prstGeom prst="rect">
            <a:avLst/>
          </a:prstGeom>
          <a:noFill/>
        </p:spPr>
        <p:txBody>
          <a:bodyPr wrap="none" rtlCol="0">
            <a:spAutoFit/>
          </a:bodyPr>
          <a:lstStyle/>
          <a:p>
            <a:r>
              <a:rPr lang="zh-CN" altLang="en-US" sz="6000" dirty="0" smtClean="0">
                <a:solidFill>
                  <a:srgbClr val="FF0000"/>
                </a:solidFill>
                <a:latin typeface="迷你简贱狗" panose="020B0602010101010101" pitchFamily="33" charset="-122"/>
                <a:ea typeface="迷你简贱狗" panose="020B0602010101010101" pitchFamily="33" charset="-122"/>
              </a:rPr>
              <a:t>防火</a:t>
            </a:r>
            <a:endParaRPr lang="zh-CN" altLang="en-US" sz="6000" dirty="0">
              <a:solidFill>
                <a:srgbClr val="FF0000"/>
              </a:solidFill>
              <a:latin typeface="迷你简贱狗" panose="020B0602010101010101" pitchFamily="33" charset="-122"/>
              <a:ea typeface="迷你简贱狗" panose="020B0602010101010101" pitchFamily="33" charset="-122"/>
            </a:endParaRPr>
          </a:p>
        </p:txBody>
      </p:sp>
      <p:sp>
        <p:nvSpPr>
          <p:cNvPr id="5" name="TextBox 4"/>
          <p:cNvSpPr txBox="1"/>
          <p:nvPr/>
        </p:nvSpPr>
        <p:spPr>
          <a:xfrm>
            <a:off x="7009184" y="2101543"/>
            <a:ext cx="1210588" cy="707886"/>
          </a:xfrm>
          <a:prstGeom prst="rect">
            <a:avLst/>
          </a:prstGeom>
          <a:noFill/>
        </p:spPr>
        <p:txBody>
          <a:bodyPr wrap="none" rtlCol="0">
            <a:spAutoFit/>
          </a:bodyPr>
          <a:lstStyle/>
          <a:p>
            <a:r>
              <a:rPr lang="zh-CN" altLang="en-US" sz="4000" dirty="0">
                <a:solidFill>
                  <a:srgbClr val="FFC000"/>
                </a:solidFill>
                <a:latin typeface="迷你简竹节" panose="02010609000101010101" pitchFamily="49" charset="-122"/>
                <a:ea typeface="迷你简竹节" panose="02010609000101010101" pitchFamily="49" charset="-122"/>
              </a:rPr>
              <a:t>防毒</a:t>
            </a:r>
          </a:p>
        </p:txBody>
      </p:sp>
      <p:sp>
        <p:nvSpPr>
          <p:cNvPr id="6" name="矩形 5"/>
          <p:cNvSpPr/>
          <p:nvPr/>
        </p:nvSpPr>
        <p:spPr>
          <a:xfrm>
            <a:off x="6749497" y="3461889"/>
            <a:ext cx="1729961" cy="1015663"/>
          </a:xfrm>
          <a:prstGeom prst="rect">
            <a:avLst/>
          </a:prstGeom>
        </p:spPr>
        <p:txBody>
          <a:bodyPr wrap="none">
            <a:spAutoFit/>
          </a:bodyPr>
          <a:lstStyle/>
          <a:p>
            <a:r>
              <a:rPr lang="zh-CN" altLang="en-US" sz="6000" dirty="0">
                <a:solidFill>
                  <a:srgbClr val="00B0F0"/>
                </a:solidFill>
                <a:latin typeface="迷你简淹水" panose="020B0602010101010101" pitchFamily="33" charset="-122"/>
                <a:ea typeface="迷你简淹水" panose="020B0602010101010101" pitchFamily="33" charset="-122"/>
              </a:rPr>
              <a:t>防盗</a:t>
            </a:r>
          </a:p>
        </p:txBody>
      </p:sp>
    </p:spTree>
    <p:extLst>
      <p:ext uri="{BB962C8B-B14F-4D97-AF65-F5344CB8AC3E}">
        <p14:creationId xmlns:p14="http://schemas.microsoft.com/office/powerpoint/2010/main" val="15886997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2" y="-20568"/>
            <a:ext cx="9171424" cy="6878568"/>
          </a:xfrm>
          <a:prstGeom prst="rect">
            <a:avLst/>
          </a:prstGeom>
        </p:spPr>
      </p:pic>
      <p:sp>
        <p:nvSpPr>
          <p:cNvPr id="7" name="TextBox 6"/>
          <p:cNvSpPr txBox="1"/>
          <p:nvPr/>
        </p:nvSpPr>
        <p:spPr>
          <a:xfrm>
            <a:off x="4270571" y="4288944"/>
            <a:ext cx="587020" cy="369332"/>
          </a:xfrm>
          <a:prstGeom prst="rect">
            <a:avLst/>
          </a:prstGeom>
          <a:noFill/>
        </p:spPr>
        <p:txBody>
          <a:bodyPr wrap="none" rtlCol="0">
            <a:spAutoFit/>
          </a:bodyPr>
          <a:lstStyle/>
          <a:p>
            <a:r>
              <a:rPr lang="en-US" altLang="zh-CN" b="1" dirty="0">
                <a:solidFill>
                  <a:schemeClr val="bg1"/>
                </a:solidFill>
              </a:rPr>
              <a:t>2</a:t>
            </a:r>
            <a:r>
              <a:rPr lang="en-US" altLang="zh-CN" b="1" dirty="0" smtClean="0">
                <a:solidFill>
                  <a:schemeClr val="bg1"/>
                </a:solidFill>
              </a:rPr>
              <a:t>5%</a:t>
            </a:r>
            <a:endParaRPr lang="zh-CN" altLang="en-US" b="1" dirty="0">
              <a:solidFill>
                <a:schemeClr val="bg1"/>
              </a:solidFill>
            </a:endParaRPr>
          </a:p>
        </p:txBody>
      </p:sp>
      <p:sp>
        <p:nvSpPr>
          <p:cNvPr id="8" name="TextBox 7">
            <a:hlinkClick r:id="" action="ppaction://hlinkshowjump?jump=nextslide"/>
          </p:cNvPr>
          <p:cNvSpPr txBox="1"/>
          <p:nvPr/>
        </p:nvSpPr>
        <p:spPr>
          <a:xfrm>
            <a:off x="3021730" y="2682786"/>
            <a:ext cx="3278463" cy="1754326"/>
          </a:xfrm>
          <a:prstGeom prst="rect">
            <a:avLst/>
          </a:prstGeom>
          <a:noFill/>
        </p:spPr>
        <p:txBody>
          <a:bodyPr wrap="none" rtlCol="0">
            <a:spAutoFit/>
          </a:bodyPr>
          <a:lstStyle/>
          <a:p>
            <a:pPr algn="ctr"/>
            <a:r>
              <a:rPr lang="zh-CN" altLang="en-US" sz="4800" b="1" dirty="0" smtClean="0">
                <a:solidFill>
                  <a:schemeClr val="bg1"/>
                </a:solidFill>
              </a:rPr>
              <a:t>我们智能窗</a:t>
            </a:r>
            <a:endParaRPr lang="en-US" altLang="zh-CN" sz="4800" b="1" dirty="0" smtClean="0">
              <a:solidFill>
                <a:schemeClr val="bg1"/>
              </a:solidFill>
            </a:endParaRPr>
          </a:p>
          <a:p>
            <a:pPr algn="ctr"/>
            <a:r>
              <a:rPr lang="zh-CN" altLang="en-US" sz="4800" b="1" dirty="0" smtClean="0">
                <a:solidFill>
                  <a:srgbClr val="FF33CC"/>
                </a:solidFill>
                <a:latin typeface="方正大黑简体" panose="03000509000000000000" pitchFamily="65" charset="-122"/>
                <a:ea typeface="方正大黑简体" panose="03000509000000000000" pitchFamily="65" charset="-122"/>
              </a:rPr>
              <a:t>的</a:t>
            </a:r>
            <a:r>
              <a:rPr lang="zh-CN" altLang="en-US" sz="6000" b="1" dirty="0" smtClean="0">
                <a:solidFill>
                  <a:srgbClr val="FF33CC"/>
                </a:solidFill>
                <a:latin typeface="方正大黑简体" panose="03000509000000000000" pitchFamily="65" charset="-122"/>
                <a:ea typeface="方正大黑简体" panose="03000509000000000000" pitchFamily="65" charset="-122"/>
              </a:rPr>
              <a:t>功</a:t>
            </a:r>
            <a:r>
              <a:rPr lang="zh-CN" altLang="en-US" sz="6000" b="1" dirty="0">
                <a:solidFill>
                  <a:srgbClr val="FF33CC"/>
                </a:solidFill>
                <a:latin typeface="方正大黑简体" panose="03000509000000000000" pitchFamily="65" charset="-122"/>
                <a:ea typeface="方正大黑简体" panose="03000509000000000000" pitchFamily="65" charset="-122"/>
              </a:rPr>
              <a:t>能</a:t>
            </a:r>
          </a:p>
        </p:txBody>
      </p:sp>
      <p:sp>
        <p:nvSpPr>
          <p:cNvPr id="9" name="TextBox 8"/>
          <p:cNvSpPr txBox="1"/>
          <p:nvPr/>
        </p:nvSpPr>
        <p:spPr>
          <a:xfrm>
            <a:off x="3347864" y="2133868"/>
            <a:ext cx="2587568" cy="461665"/>
          </a:xfrm>
          <a:prstGeom prst="rect">
            <a:avLst/>
          </a:prstGeom>
          <a:noFill/>
        </p:spPr>
        <p:txBody>
          <a:bodyPr wrap="none" rtlCol="0">
            <a:spAutoFit/>
          </a:bodyPr>
          <a:lstStyle/>
          <a:p>
            <a:r>
              <a:rPr lang="en-US" altLang="zh-CN" sz="2400" b="1" dirty="0" smtClean="0">
                <a:solidFill>
                  <a:schemeClr val="bg1"/>
                </a:solidFill>
              </a:rPr>
              <a:t>2.</a:t>
            </a:r>
            <a:r>
              <a:rPr lang="zh-CN" altLang="en-US" sz="2400" b="1" dirty="0">
                <a:solidFill>
                  <a:schemeClr val="bg1"/>
                </a:solidFill>
              </a:rPr>
              <a:t>项目提出的背景</a:t>
            </a:r>
          </a:p>
        </p:txBody>
      </p:sp>
    </p:spTree>
    <p:extLst>
      <p:ext uri="{BB962C8B-B14F-4D97-AF65-F5344CB8AC3E}">
        <p14:creationId xmlns:p14="http://schemas.microsoft.com/office/powerpoint/2010/main" val="139322273"/>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7871" r="17165"/>
          <a:stretch/>
        </p:blipFill>
        <p:spPr>
          <a:xfrm>
            <a:off x="-1" y="0"/>
            <a:ext cx="9144001" cy="6858000"/>
          </a:xfrm>
          <a:prstGeom prst="rect">
            <a:avLst/>
          </a:prstGeom>
        </p:spPr>
      </p:pic>
      <p:sp>
        <p:nvSpPr>
          <p:cNvPr id="3" name="TextBox 2"/>
          <p:cNvSpPr txBox="1"/>
          <p:nvPr/>
        </p:nvSpPr>
        <p:spPr>
          <a:xfrm>
            <a:off x="1978981" y="2060848"/>
            <a:ext cx="5186035" cy="1862048"/>
          </a:xfrm>
          <a:prstGeom prst="rect">
            <a:avLst/>
          </a:prstGeom>
          <a:noFill/>
        </p:spPr>
        <p:txBody>
          <a:bodyPr wrap="none" rtlCol="0">
            <a:spAutoFit/>
          </a:bodyPr>
          <a:lstStyle/>
          <a:p>
            <a:r>
              <a:rPr lang="zh-CN" altLang="en-US" sz="8000" dirty="0" smtClean="0">
                <a:solidFill>
                  <a:schemeClr val="bg1"/>
                </a:solidFill>
                <a:latin typeface="迷你简卡通" panose="03000509000000000000" pitchFamily="65" charset="-122"/>
                <a:ea typeface="迷你简卡通" panose="03000509000000000000" pitchFamily="65" charset="-122"/>
              </a:rPr>
              <a:t>更加</a:t>
            </a:r>
            <a:r>
              <a:rPr lang="zh-CN" altLang="en-US" sz="11500" dirty="0" smtClean="0">
                <a:solidFill>
                  <a:srgbClr val="FFFF00"/>
                </a:solidFill>
                <a:latin typeface="华康少女文字W5(P)" panose="040F0500000000000000" pitchFamily="82" charset="-122"/>
                <a:ea typeface="华康少女文字W5(P)" panose="040F0500000000000000" pitchFamily="82" charset="-122"/>
              </a:rPr>
              <a:t>智</a:t>
            </a:r>
            <a:r>
              <a:rPr lang="zh-CN" altLang="en-US" sz="11500" dirty="0">
                <a:solidFill>
                  <a:srgbClr val="FFFF00"/>
                </a:solidFill>
                <a:latin typeface="华康少女文字W5(P)" panose="040F0500000000000000" pitchFamily="82" charset="-122"/>
                <a:ea typeface="华康少女文字W5(P)" panose="040F0500000000000000" pitchFamily="82" charset="-122"/>
              </a:rPr>
              <a:t>能</a:t>
            </a:r>
          </a:p>
        </p:txBody>
      </p:sp>
      <p:sp>
        <p:nvSpPr>
          <p:cNvPr id="6" name="TextBox 5"/>
          <p:cNvSpPr txBox="1"/>
          <p:nvPr/>
        </p:nvSpPr>
        <p:spPr>
          <a:xfrm>
            <a:off x="2403430" y="3717032"/>
            <a:ext cx="4544834" cy="707886"/>
          </a:xfrm>
          <a:prstGeom prst="rect">
            <a:avLst/>
          </a:prstGeom>
          <a:noFill/>
        </p:spPr>
        <p:txBody>
          <a:bodyPr wrap="none" rtlCol="0">
            <a:spAutoFit/>
          </a:bodyPr>
          <a:lstStyle/>
          <a:p>
            <a:r>
              <a:rPr lang="en-US" altLang="zh-CN" sz="4000" dirty="0" smtClean="0">
                <a:solidFill>
                  <a:schemeClr val="bg1"/>
                </a:solidFill>
                <a:latin typeface="SimSun-ExtB" panose="02010609060101010101" pitchFamily="49" charset="-122"/>
                <a:ea typeface="SimSun-ExtB" panose="02010609060101010101" pitchFamily="49" charset="-122"/>
              </a:rPr>
              <a:t>More  intelligent</a:t>
            </a:r>
            <a:endParaRPr lang="en-US" altLang="zh-CN" sz="4000" dirty="0">
              <a:solidFill>
                <a:schemeClr val="bg1"/>
              </a:solidFill>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19499411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650657" y="260648"/>
            <a:ext cx="3057247" cy="1200329"/>
          </a:xfrm>
          <a:prstGeom prst="rect">
            <a:avLst/>
          </a:prstGeom>
          <a:noFill/>
        </p:spPr>
        <p:txBody>
          <a:bodyPr wrap="none" rtlCol="0">
            <a:spAutoFit/>
          </a:bodyPr>
          <a:lstStyle/>
          <a:p>
            <a:r>
              <a:rPr lang="zh-CN" altLang="en-US" sz="4000" dirty="0" smtClean="0">
                <a:solidFill>
                  <a:srgbClr val="FF0000"/>
                </a:solidFill>
              </a:rPr>
              <a:t>智能</a:t>
            </a:r>
            <a:r>
              <a:rPr lang="zh-CN" altLang="en-US" sz="7200" dirty="0" smtClean="0">
                <a:solidFill>
                  <a:srgbClr val="FF0000"/>
                </a:solidFill>
                <a:latin typeface="方正静蕾简体" panose="02000000000000000000" pitchFamily="2" charset="-122"/>
                <a:ea typeface="方正静蕾简体" panose="02000000000000000000" pitchFamily="2" charset="-122"/>
              </a:rPr>
              <a:t>感应</a:t>
            </a:r>
            <a:endParaRPr lang="zh-CN" altLang="en-US" sz="4400" dirty="0">
              <a:solidFill>
                <a:srgbClr val="FF0000"/>
              </a:solidFill>
              <a:latin typeface="方正静蕾简体" panose="02000000000000000000" pitchFamily="2" charset="-122"/>
              <a:ea typeface="方正静蕾简体" panose="02000000000000000000"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2776"/>
            <a:ext cx="9144000" cy="5140990"/>
          </a:xfrm>
          <a:prstGeom prst="rect">
            <a:avLst/>
          </a:prstGeom>
        </p:spPr>
      </p:pic>
    </p:spTree>
    <p:extLst>
      <p:ext uri="{BB962C8B-B14F-4D97-AF65-F5344CB8AC3E}">
        <p14:creationId xmlns:p14="http://schemas.microsoft.com/office/powerpoint/2010/main" val="1417837920"/>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4"/>
            <a:ext cx="9144000" cy="6862614"/>
          </a:xfrm>
          <a:prstGeom prst="rect">
            <a:avLst/>
          </a:prstGeom>
        </p:spPr>
      </p:pic>
      <p:sp>
        <p:nvSpPr>
          <p:cNvPr id="3" name="TextBox 2"/>
          <p:cNvSpPr txBox="1"/>
          <p:nvPr/>
        </p:nvSpPr>
        <p:spPr>
          <a:xfrm>
            <a:off x="650657" y="260648"/>
            <a:ext cx="3057247" cy="1200329"/>
          </a:xfrm>
          <a:prstGeom prst="rect">
            <a:avLst/>
          </a:prstGeom>
          <a:noFill/>
        </p:spPr>
        <p:txBody>
          <a:bodyPr wrap="none" rtlCol="0">
            <a:spAutoFit/>
          </a:bodyPr>
          <a:lstStyle/>
          <a:p>
            <a:r>
              <a:rPr lang="zh-CN" altLang="en-US" sz="4000" dirty="0" smtClean="0">
                <a:solidFill>
                  <a:srgbClr val="FF0000"/>
                </a:solidFill>
              </a:rPr>
              <a:t>智能</a:t>
            </a:r>
            <a:r>
              <a:rPr lang="zh-CN" altLang="en-US" sz="7200" dirty="0" smtClean="0">
                <a:solidFill>
                  <a:srgbClr val="FF0000"/>
                </a:solidFill>
                <a:latin typeface="方正静蕾简体" panose="02000000000000000000" pitchFamily="2" charset="-122"/>
                <a:ea typeface="方正静蕾简体" panose="02000000000000000000" pitchFamily="2" charset="-122"/>
              </a:rPr>
              <a:t>感应</a:t>
            </a:r>
            <a:endParaRPr lang="zh-CN" altLang="en-US" sz="4400" dirty="0">
              <a:solidFill>
                <a:srgbClr val="FF0000"/>
              </a:solidFill>
              <a:latin typeface="方正静蕾简体" panose="02000000000000000000" pitchFamily="2" charset="-122"/>
              <a:ea typeface="方正静蕾简体" panose="02000000000000000000" pitchFamily="2" charset="-122"/>
            </a:endParaRPr>
          </a:p>
        </p:txBody>
      </p:sp>
      <p:sp>
        <p:nvSpPr>
          <p:cNvPr id="4" name="TextBox 3"/>
          <p:cNvSpPr txBox="1"/>
          <p:nvPr/>
        </p:nvSpPr>
        <p:spPr>
          <a:xfrm>
            <a:off x="584370" y="2764973"/>
            <a:ext cx="7975260" cy="1323439"/>
          </a:xfrm>
          <a:prstGeom prst="rect">
            <a:avLst/>
          </a:prstGeom>
          <a:noFill/>
        </p:spPr>
        <p:txBody>
          <a:bodyPr wrap="none" rtlCol="0">
            <a:spAutoFit/>
          </a:bodyPr>
          <a:lstStyle/>
          <a:p>
            <a:r>
              <a:rPr lang="en-US" altLang="zh-CN" sz="8000" dirty="0" smtClean="0">
                <a:solidFill>
                  <a:srgbClr val="00B050"/>
                </a:solidFill>
                <a:latin typeface="方正剪纸简体" panose="03000509000000000000" pitchFamily="65" charset="-122"/>
                <a:ea typeface="方正剪纸简体" panose="03000509000000000000" pitchFamily="65" charset="-122"/>
              </a:rPr>
              <a:t>1</a:t>
            </a:r>
            <a:r>
              <a:rPr lang="zh-CN" altLang="en-US" sz="8000" dirty="0" smtClean="0">
                <a:solidFill>
                  <a:srgbClr val="00B050"/>
                </a:solidFill>
                <a:latin typeface="方正剪纸简体" panose="03000509000000000000" pitchFamily="65" charset="-122"/>
                <a:ea typeface="方正剪纸简体" panose="03000509000000000000" pitchFamily="65" charset="-122"/>
              </a:rPr>
              <a:t>、智能开关窗口</a:t>
            </a:r>
            <a:endParaRPr lang="zh-CN" altLang="en-US" sz="8000" dirty="0">
              <a:solidFill>
                <a:srgbClr val="00B050"/>
              </a:solidFill>
              <a:latin typeface="方正剪纸简体" panose="03000509000000000000" pitchFamily="65" charset="-122"/>
              <a:ea typeface="方正剪纸简体" panose="03000509000000000000" pitchFamily="65" charset="-122"/>
            </a:endParaRPr>
          </a:p>
        </p:txBody>
      </p:sp>
    </p:spTree>
    <p:extLst>
      <p:ext uri="{BB962C8B-B14F-4D97-AF65-F5344CB8AC3E}">
        <p14:creationId xmlns:p14="http://schemas.microsoft.com/office/powerpoint/2010/main" val="403092036"/>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7241" t="400" r="7794" b="-400"/>
          <a:stretch/>
        </p:blipFill>
        <p:spPr>
          <a:xfrm>
            <a:off x="-1" y="0"/>
            <a:ext cx="9144001" cy="6858000"/>
          </a:xfrm>
          <a:prstGeom prst="rect">
            <a:avLst/>
          </a:prstGeom>
        </p:spPr>
      </p:pic>
      <p:sp>
        <p:nvSpPr>
          <p:cNvPr id="4" name="标题 1"/>
          <p:cNvSpPr txBox="1">
            <a:spLocks/>
          </p:cNvSpPr>
          <p:nvPr/>
        </p:nvSpPr>
        <p:spPr>
          <a:xfrm>
            <a:off x="-23316" y="-122327"/>
            <a:ext cx="9167316" cy="7095064"/>
          </a:xfrm>
          <a:prstGeom prst="rect">
            <a:avLst/>
          </a:prstGeom>
          <a:solidFill>
            <a:schemeClr val="tx1">
              <a:alpha val="31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5" name="TextBox 4"/>
          <p:cNvSpPr txBox="1"/>
          <p:nvPr/>
        </p:nvSpPr>
        <p:spPr>
          <a:xfrm>
            <a:off x="650657" y="260648"/>
            <a:ext cx="3057247" cy="1200329"/>
          </a:xfrm>
          <a:prstGeom prst="rect">
            <a:avLst/>
          </a:prstGeom>
          <a:noFill/>
        </p:spPr>
        <p:txBody>
          <a:bodyPr wrap="none" rtlCol="0">
            <a:spAutoFit/>
          </a:bodyPr>
          <a:lstStyle/>
          <a:p>
            <a:r>
              <a:rPr lang="zh-CN" altLang="en-US" sz="4000" dirty="0" smtClean="0">
                <a:solidFill>
                  <a:srgbClr val="FF0000"/>
                </a:solidFill>
              </a:rPr>
              <a:t>智能</a:t>
            </a:r>
            <a:r>
              <a:rPr lang="zh-CN" altLang="en-US" sz="7200" dirty="0" smtClean="0">
                <a:solidFill>
                  <a:srgbClr val="FF0000"/>
                </a:solidFill>
                <a:latin typeface="方正静蕾简体" panose="02000000000000000000" pitchFamily="2" charset="-122"/>
                <a:ea typeface="方正静蕾简体" panose="02000000000000000000" pitchFamily="2" charset="-122"/>
              </a:rPr>
              <a:t>感应</a:t>
            </a:r>
            <a:endParaRPr lang="zh-CN" altLang="en-US" sz="4400" dirty="0">
              <a:solidFill>
                <a:srgbClr val="FF0000"/>
              </a:solidFill>
              <a:latin typeface="方正静蕾简体" panose="02000000000000000000" pitchFamily="2" charset="-122"/>
              <a:ea typeface="方正静蕾简体" panose="02000000000000000000" pitchFamily="2" charset="-122"/>
            </a:endParaRPr>
          </a:p>
        </p:txBody>
      </p:sp>
      <p:sp>
        <p:nvSpPr>
          <p:cNvPr id="6" name="TextBox 5"/>
          <p:cNvSpPr txBox="1"/>
          <p:nvPr/>
        </p:nvSpPr>
        <p:spPr>
          <a:xfrm>
            <a:off x="572712" y="2763485"/>
            <a:ext cx="7975260" cy="1323439"/>
          </a:xfrm>
          <a:prstGeom prst="rect">
            <a:avLst/>
          </a:prstGeom>
          <a:noFill/>
        </p:spPr>
        <p:txBody>
          <a:bodyPr wrap="none" rtlCol="0">
            <a:spAutoFit/>
          </a:bodyPr>
          <a:lstStyle/>
          <a:p>
            <a:r>
              <a:rPr lang="en-US" altLang="zh-CN" sz="8000" dirty="0" smtClean="0">
                <a:solidFill>
                  <a:srgbClr val="FFFF00"/>
                </a:solidFill>
                <a:latin typeface="方正剪纸简体" panose="03000509000000000000" pitchFamily="65" charset="-122"/>
                <a:ea typeface="方正剪纸简体" panose="03000509000000000000" pitchFamily="65" charset="-122"/>
              </a:rPr>
              <a:t>2</a:t>
            </a:r>
            <a:r>
              <a:rPr lang="zh-CN" altLang="en-US" sz="8000" dirty="0" smtClean="0">
                <a:solidFill>
                  <a:srgbClr val="FFFF00"/>
                </a:solidFill>
                <a:latin typeface="方正剪纸简体" panose="03000509000000000000" pitchFamily="65" charset="-122"/>
                <a:ea typeface="方正剪纸简体" panose="03000509000000000000" pitchFamily="65" charset="-122"/>
              </a:rPr>
              <a:t>、智能开关窗帘</a:t>
            </a:r>
            <a:endParaRPr lang="zh-CN" altLang="en-US" sz="8000" dirty="0">
              <a:solidFill>
                <a:srgbClr val="FFFF00"/>
              </a:solidFill>
              <a:latin typeface="方正剪纸简体" panose="03000509000000000000" pitchFamily="65" charset="-122"/>
              <a:ea typeface="方正剪纸简体" panose="03000509000000000000" pitchFamily="65" charset="-122"/>
            </a:endParaRPr>
          </a:p>
        </p:txBody>
      </p:sp>
    </p:spTree>
    <p:extLst>
      <p:ext uri="{BB962C8B-B14F-4D97-AF65-F5344CB8AC3E}">
        <p14:creationId xmlns:p14="http://schemas.microsoft.com/office/powerpoint/2010/main" val="224660517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636" r="13898" b="662"/>
          <a:stretch/>
        </p:blipFill>
        <p:spPr>
          <a:xfrm>
            <a:off x="0" y="0"/>
            <a:ext cx="9144000" cy="6858000"/>
          </a:xfrm>
          <a:prstGeom prst="rect">
            <a:avLst/>
          </a:prstGeom>
        </p:spPr>
      </p:pic>
      <p:sp>
        <p:nvSpPr>
          <p:cNvPr id="4" name="标题 1"/>
          <p:cNvSpPr txBox="1">
            <a:spLocks/>
          </p:cNvSpPr>
          <p:nvPr/>
        </p:nvSpPr>
        <p:spPr>
          <a:xfrm>
            <a:off x="-23316" y="-122327"/>
            <a:ext cx="9167316" cy="7095064"/>
          </a:xfrm>
          <a:prstGeom prst="rect">
            <a:avLst/>
          </a:prstGeom>
          <a:solidFill>
            <a:schemeClr val="tx1">
              <a:alpha val="31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5" name="TextBox 4"/>
          <p:cNvSpPr txBox="1"/>
          <p:nvPr/>
        </p:nvSpPr>
        <p:spPr>
          <a:xfrm>
            <a:off x="650657" y="260648"/>
            <a:ext cx="3057247" cy="1200329"/>
          </a:xfrm>
          <a:prstGeom prst="rect">
            <a:avLst/>
          </a:prstGeom>
          <a:noFill/>
        </p:spPr>
        <p:txBody>
          <a:bodyPr wrap="none" rtlCol="0">
            <a:spAutoFit/>
          </a:bodyPr>
          <a:lstStyle/>
          <a:p>
            <a:r>
              <a:rPr lang="zh-CN" altLang="en-US" sz="4000" dirty="0" smtClean="0">
                <a:solidFill>
                  <a:srgbClr val="FF0000"/>
                </a:solidFill>
              </a:rPr>
              <a:t>智能</a:t>
            </a:r>
            <a:r>
              <a:rPr lang="zh-CN" altLang="en-US" sz="7200" dirty="0" smtClean="0">
                <a:solidFill>
                  <a:srgbClr val="FF0000"/>
                </a:solidFill>
                <a:latin typeface="方正静蕾简体" panose="02000000000000000000" pitchFamily="2" charset="-122"/>
                <a:ea typeface="方正静蕾简体" panose="02000000000000000000" pitchFamily="2" charset="-122"/>
              </a:rPr>
              <a:t>感应</a:t>
            </a:r>
            <a:endParaRPr lang="zh-CN" altLang="en-US" sz="4400" dirty="0">
              <a:solidFill>
                <a:srgbClr val="FF0000"/>
              </a:solidFill>
              <a:latin typeface="方正静蕾简体" panose="02000000000000000000" pitchFamily="2" charset="-122"/>
              <a:ea typeface="方正静蕾简体" panose="02000000000000000000" pitchFamily="2" charset="-122"/>
            </a:endParaRPr>
          </a:p>
        </p:txBody>
      </p:sp>
      <p:sp>
        <p:nvSpPr>
          <p:cNvPr id="7" name="标题 1"/>
          <p:cNvSpPr txBox="1">
            <a:spLocks/>
          </p:cNvSpPr>
          <p:nvPr/>
        </p:nvSpPr>
        <p:spPr>
          <a:xfrm>
            <a:off x="3347864" y="2882115"/>
            <a:ext cx="4070730" cy="978933"/>
          </a:xfrm>
          <a:prstGeom prst="roundRect">
            <a:avLst/>
          </a:prstGeom>
          <a:solidFill>
            <a:schemeClr val="tx1">
              <a:alpha val="49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6" name="TextBox 5"/>
          <p:cNvSpPr txBox="1"/>
          <p:nvPr/>
        </p:nvSpPr>
        <p:spPr>
          <a:xfrm>
            <a:off x="1610292" y="2767280"/>
            <a:ext cx="5923416" cy="1323439"/>
          </a:xfrm>
          <a:prstGeom prst="rect">
            <a:avLst/>
          </a:prstGeom>
          <a:noFill/>
        </p:spPr>
        <p:txBody>
          <a:bodyPr wrap="none" rtlCol="0">
            <a:spAutoFit/>
          </a:bodyPr>
          <a:lstStyle/>
          <a:p>
            <a:r>
              <a:rPr lang="en-US" altLang="zh-CN" sz="8000" dirty="0" smtClean="0">
                <a:solidFill>
                  <a:srgbClr val="FF0000"/>
                </a:solidFill>
                <a:latin typeface="方正剪纸简体" panose="03000509000000000000" pitchFamily="65" charset="-122"/>
                <a:ea typeface="方正剪纸简体" panose="03000509000000000000" pitchFamily="65" charset="-122"/>
              </a:rPr>
              <a:t>3</a:t>
            </a:r>
            <a:r>
              <a:rPr lang="zh-CN" altLang="en-US" sz="8000" dirty="0" smtClean="0">
                <a:solidFill>
                  <a:srgbClr val="FF0000"/>
                </a:solidFill>
                <a:latin typeface="方正剪纸简体" panose="03000509000000000000" pitchFamily="65" charset="-122"/>
                <a:ea typeface="方正剪纸简体" panose="03000509000000000000" pitchFamily="65" charset="-122"/>
              </a:rPr>
              <a:t>、智能报警</a:t>
            </a:r>
            <a:endParaRPr lang="zh-CN" altLang="en-US" sz="8000" dirty="0">
              <a:solidFill>
                <a:srgbClr val="FF0000"/>
              </a:solidFill>
              <a:latin typeface="方正剪纸简体" panose="03000509000000000000" pitchFamily="65" charset="-122"/>
              <a:ea typeface="方正剪纸简体" panose="03000509000000000000" pitchFamily="65" charset="-122"/>
            </a:endParaRPr>
          </a:p>
        </p:txBody>
      </p:sp>
    </p:spTree>
    <p:extLst>
      <p:ext uri="{BB962C8B-B14F-4D97-AF65-F5344CB8AC3E}">
        <p14:creationId xmlns:p14="http://schemas.microsoft.com/office/powerpoint/2010/main" val="3078943724"/>
      </p:ext>
    </p:extLst>
  </p:cSld>
  <p:clrMapOvr>
    <a:masterClrMapping/>
  </p:clrMapOvr>
  <mc:AlternateContent xmlns:mc="http://schemas.openxmlformats.org/markup-compatibility/2006" xmlns:p14="http://schemas.microsoft.com/office/powerpoint/2010/main">
    <mc:Choice Requires="p14">
      <p:transition spd="slow" p14:dur="3000">
        <p14:shred pattern="rectangle" dir="ou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400"/>
            <a:ext cx="9144000" cy="7029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SONTE Film - 用App可控制室内光线的数字窗帘.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63600"/>
            <a:ext cx="9144000" cy="5130800"/>
          </a:xfrm>
          <a:prstGeom prst="rect">
            <a:avLst/>
          </a:prstGeom>
        </p:spPr>
      </p:pic>
    </p:spTree>
    <p:extLst>
      <p:ext uri="{BB962C8B-B14F-4D97-AF65-F5344CB8AC3E}">
        <p14:creationId xmlns:p14="http://schemas.microsoft.com/office/powerpoint/2010/main" val="519589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6348" r="18687"/>
          <a:stretch/>
        </p:blipFill>
        <p:spPr>
          <a:xfrm>
            <a:off x="-1" y="0"/>
            <a:ext cx="9144001" cy="6858000"/>
          </a:xfrm>
          <a:prstGeom prst="rect">
            <a:avLst/>
          </a:prstGeom>
        </p:spPr>
      </p:pic>
      <p:sp>
        <p:nvSpPr>
          <p:cNvPr id="6" name="TextBox 5"/>
          <p:cNvSpPr txBox="1"/>
          <p:nvPr/>
        </p:nvSpPr>
        <p:spPr>
          <a:xfrm>
            <a:off x="1978981" y="2060848"/>
            <a:ext cx="5186035" cy="1862048"/>
          </a:xfrm>
          <a:prstGeom prst="rect">
            <a:avLst/>
          </a:prstGeom>
          <a:noFill/>
        </p:spPr>
        <p:txBody>
          <a:bodyPr wrap="none" rtlCol="0">
            <a:spAutoFit/>
          </a:bodyPr>
          <a:lstStyle/>
          <a:p>
            <a:r>
              <a:rPr lang="zh-CN" altLang="en-US" sz="8000" dirty="0" smtClean="0">
                <a:solidFill>
                  <a:schemeClr val="bg1"/>
                </a:solidFill>
                <a:latin typeface="迷你简卡通" panose="03000509000000000000" pitchFamily="65" charset="-122"/>
                <a:ea typeface="迷你简卡通" panose="03000509000000000000" pitchFamily="65" charset="-122"/>
              </a:rPr>
              <a:t>更加</a:t>
            </a:r>
            <a:r>
              <a:rPr lang="zh-CN" altLang="en-US" sz="11500" dirty="0" smtClean="0">
                <a:solidFill>
                  <a:srgbClr val="00CC00"/>
                </a:solidFill>
                <a:latin typeface="华康少女文字W5(P)" panose="040F0500000000000000" pitchFamily="82" charset="-122"/>
                <a:ea typeface="华康少女文字W5(P)" panose="040F0500000000000000" pitchFamily="82" charset="-122"/>
              </a:rPr>
              <a:t>节能</a:t>
            </a:r>
            <a:endParaRPr lang="zh-CN" altLang="en-US" sz="11500" dirty="0">
              <a:solidFill>
                <a:srgbClr val="00CC00"/>
              </a:solidFill>
              <a:latin typeface="华康少女文字W5(P)" panose="040F0500000000000000" pitchFamily="82" charset="-122"/>
              <a:ea typeface="华康少女文字W5(P)" panose="040F0500000000000000" pitchFamily="82" charset="-122"/>
            </a:endParaRPr>
          </a:p>
        </p:txBody>
      </p:sp>
      <p:sp>
        <p:nvSpPr>
          <p:cNvPr id="7" name="TextBox 6"/>
          <p:cNvSpPr txBox="1"/>
          <p:nvPr/>
        </p:nvSpPr>
        <p:spPr>
          <a:xfrm>
            <a:off x="2483768" y="3645024"/>
            <a:ext cx="4544834" cy="707886"/>
          </a:xfrm>
          <a:prstGeom prst="rect">
            <a:avLst/>
          </a:prstGeom>
          <a:noFill/>
        </p:spPr>
        <p:txBody>
          <a:bodyPr wrap="none" rtlCol="0">
            <a:spAutoFit/>
          </a:bodyPr>
          <a:lstStyle/>
          <a:p>
            <a:r>
              <a:rPr lang="en-US" altLang="zh-CN" sz="4000" dirty="0">
                <a:solidFill>
                  <a:schemeClr val="bg1"/>
                </a:solidFill>
                <a:latin typeface="SimSun-ExtB" panose="02010609060101010101" pitchFamily="49" charset="-122"/>
                <a:ea typeface="SimSun-ExtB" panose="02010609060101010101" pitchFamily="49" charset="-122"/>
              </a:rPr>
              <a:t>More  energy-save</a:t>
            </a:r>
          </a:p>
        </p:txBody>
      </p:sp>
    </p:spTree>
    <p:extLst>
      <p:ext uri="{BB962C8B-B14F-4D97-AF65-F5344CB8AC3E}">
        <p14:creationId xmlns:p14="http://schemas.microsoft.com/office/powerpoint/2010/main" val="121294229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5036"/>
          <a:stretch/>
        </p:blipFill>
        <p:spPr>
          <a:xfrm>
            <a:off x="-1" y="0"/>
            <a:ext cx="9144001" cy="6858000"/>
          </a:xfrm>
          <a:prstGeom prst="rect">
            <a:avLst/>
          </a:prstGeom>
        </p:spPr>
      </p:pic>
      <p:sp>
        <p:nvSpPr>
          <p:cNvPr id="3" name="标题 1"/>
          <p:cNvSpPr txBox="1">
            <a:spLocks/>
          </p:cNvSpPr>
          <p:nvPr/>
        </p:nvSpPr>
        <p:spPr>
          <a:xfrm>
            <a:off x="-23316" y="-122327"/>
            <a:ext cx="9167316" cy="7095064"/>
          </a:xfrm>
          <a:prstGeom prst="rect">
            <a:avLst/>
          </a:prstGeom>
          <a:solidFill>
            <a:schemeClr val="tx1">
              <a:alpha val="56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5" name="TextBox 4"/>
          <p:cNvSpPr txBox="1"/>
          <p:nvPr/>
        </p:nvSpPr>
        <p:spPr>
          <a:xfrm>
            <a:off x="2416165" y="2767280"/>
            <a:ext cx="4288353" cy="1323439"/>
          </a:xfrm>
          <a:prstGeom prst="rect">
            <a:avLst/>
          </a:prstGeom>
          <a:noFill/>
        </p:spPr>
        <p:txBody>
          <a:bodyPr wrap="none" rtlCol="0">
            <a:spAutoFit/>
          </a:bodyPr>
          <a:lstStyle/>
          <a:p>
            <a:r>
              <a:rPr lang="zh-CN" altLang="en-US" sz="8000" dirty="0" smtClean="0">
                <a:solidFill>
                  <a:srgbClr val="FF33CC"/>
                </a:solidFill>
                <a:latin typeface="迷你简水波" panose="02010604000101010101" pitchFamily="2" charset="-122"/>
                <a:ea typeface="迷你简水波" panose="02010604000101010101" pitchFamily="2" charset="-122"/>
              </a:rPr>
              <a:t>自动调节</a:t>
            </a:r>
            <a:endParaRPr lang="zh-CN" altLang="en-US" sz="8000" dirty="0">
              <a:solidFill>
                <a:srgbClr val="FF33CC"/>
              </a:solidFill>
              <a:latin typeface="迷你简水波" panose="02010604000101010101" pitchFamily="2" charset="-122"/>
              <a:ea typeface="迷你简水波" panose="02010604000101010101" pitchFamily="2" charset="-122"/>
            </a:endParaRPr>
          </a:p>
        </p:txBody>
      </p:sp>
      <p:sp>
        <p:nvSpPr>
          <p:cNvPr id="8" name="TextBox 7"/>
          <p:cNvSpPr txBox="1"/>
          <p:nvPr/>
        </p:nvSpPr>
        <p:spPr>
          <a:xfrm>
            <a:off x="650657" y="260648"/>
            <a:ext cx="3877985" cy="1200329"/>
          </a:xfrm>
          <a:prstGeom prst="rect">
            <a:avLst/>
          </a:prstGeom>
          <a:noFill/>
        </p:spPr>
        <p:txBody>
          <a:bodyPr wrap="none" rtlCol="0">
            <a:spAutoFit/>
          </a:bodyPr>
          <a:lstStyle/>
          <a:p>
            <a:r>
              <a:rPr lang="zh-CN" altLang="en-US" sz="7200" dirty="0" smtClean="0">
                <a:solidFill>
                  <a:srgbClr val="FF0000"/>
                </a:solidFill>
                <a:latin typeface="方正静蕾简体" panose="02000000000000000000" pitchFamily="2" charset="-122"/>
                <a:ea typeface="方正静蕾简体" panose="02000000000000000000" pitchFamily="2" charset="-122"/>
              </a:rPr>
              <a:t>节能系统</a:t>
            </a:r>
            <a:endParaRPr lang="zh-CN" altLang="en-US" sz="4400" dirty="0">
              <a:solidFill>
                <a:srgbClr val="FF0000"/>
              </a:solidFill>
              <a:latin typeface="方正静蕾简体" panose="02000000000000000000" pitchFamily="2" charset="-122"/>
              <a:ea typeface="方正静蕾简体" panose="02000000000000000000" pitchFamily="2" charset="-122"/>
            </a:endParaRPr>
          </a:p>
        </p:txBody>
      </p:sp>
    </p:spTree>
    <p:extLst>
      <p:ext uri="{BB962C8B-B14F-4D97-AF65-F5344CB8AC3E}">
        <p14:creationId xmlns:p14="http://schemas.microsoft.com/office/powerpoint/2010/main" val="3538631416"/>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hotocdn.sohu.com/20120725/Img3489566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23316" y="-122327"/>
            <a:ext cx="9167316" cy="7095064"/>
          </a:xfrm>
          <a:prstGeom prst="rect">
            <a:avLst/>
          </a:prstGeom>
          <a:solidFill>
            <a:schemeClr val="tx1">
              <a:alpha val="72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4" name="TextBox 3"/>
          <p:cNvSpPr txBox="1"/>
          <p:nvPr/>
        </p:nvSpPr>
        <p:spPr>
          <a:xfrm>
            <a:off x="2257905" y="2497976"/>
            <a:ext cx="4628190" cy="1862048"/>
          </a:xfrm>
          <a:prstGeom prst="rect">
            <a:avLst/>
          </a:prstGeom>
          <a:noFill/>
        </p:spPr>
        <p:txBody>
          <a:bodyPr wrap="none" rtlCol="0">
            <a:spAutoFit/>
          </a:bodyPr>
          <a:lstStyle/>
          <a:p>
            <a:r>
              <a:rPr lang="zh-CN" altLang="en-US" sz="11500" b="1" dirty="0" smtClean="0">
                <a:solidFill>
                  <a:srgbClr val="FFFF00"/>
                </a:solidFill>
                <a:latin typeface="时装蚂蚁体,《做字网》定做下载.." pitchFamily="1" charset="-122"/>
                <a:ea typeface="时装蚂蚁体,《做字网》定做下载.." pitchFamily="1" charset="-122"/>
              </a:rPr>
              <a:t>太阳能</a:t>
            </a:r>
            <a:endParaRPr lang="zh-CN" altLang="en-US" sz="11500" b="1" dirty="0">
              <a:solidFill>
                <a:srgbClr val="FFFF00"/>
              </a:solidFill>
              <a:latin typeface="时装蚂蚁体,《做字网》定做下载.." pitchFamily="1" charset="-122"/>
              <a:ea typeface="时装蚂蚁体,《做字网》定做下载.." pitchFamily="1" charset="-122"/>
            </a:endParaRPr>
          </a:p>
        </p:txBody>
      </p:sp>
      <p:sp>
        <p:nvSpPr>
          <p:cNvPr id="5" name="TextBox 4"/>
          <p:cNvSpPr txBox="1"/>
          <p:nvPr/>
        </p:nvSpPr>
        <p:spPr>
          <a:xfrm>
            <a:off x="650657" y="260648"/>
            <a:ext cx="3877985" cy="1200329"/>
          </a:xfrm>
          <a:prstGeom prst="rect">
            <a:avLst/>
          </a:prstGeom>
          <a:noFill/>
        </p:spPr>
        <p:txBody>
          <a:bodyPr wrap="none" rtlCol="0">
            <a:spAutoFit/>
          </a:bodyPr>
          <a:lstStyle/>
          <a:p>
            <a:r>
              <a:rPr lang="zh-CN" altLang="en-US" sz="7200" dirty="0" smtClean="0">
                <a:solidFill>
                  <a:srgbClr val="FF0000"/>
                </a:solidFill>
                <a:latin typeface="方正静蕾简体" panose="02000000000000000000" pitchFamily="2" charset="-122"/>
                <a:ea typeface="方正静蕾简体" panose="02000000000000000000" pitchFamily="2" charset="-122"/>
              </a:rPr>
              <a:t>节能系统</a:t>
            </a:r>
            <a:endParaRPr lang="zh-CN" altLang="en-US" sz="4400" dirty="0">
              <a:solidFill>
                <a:srgbClr val="FF0000"/>
              </a:solidFill>
              <a:latin typeface="方正静蕾简体" panose="02000000000000000000" pitchFamily="2" charset="-122"/>
              <a:ea typeface="方正静蕾简体" panose="02000000000000000000" pitchFamily="2" charset="-122"/>
            </a:endParaRPr>
          </a:p>
        </p:txBody>
      </p:sp>
    </p:spTree>
    <p:extLst>
      <p:ext uri="{BB962C8B-B14F-4D97-AF65-F5344CB8AC3E}">
        <p14:creationId xmlns:p14="http://schemas.microsoft.com/office/powerpoint/2010/main" val="1170171921"/>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998" t="-183" r="22038" b="183"/>
          <a:stretch/>
        </p:blipFill>
        <p:spPr>
          <a:xfrm>
            <a:off x="-1" y="0"/>
            <a:ext cx="9144001" cy="6858000"/>
          </a:xfrm>
          <a:prstGeom prst="rect">
            <a:avLst/>
          </a:prstGeom>
        </p:spPr>
      </p:pic>
      <p:sp>
        <p:nvSpPr>
          <p:cNvPr id="3" name="TextBox 2"/>
          <p:cNvSpPr txBox="1"/>
          <p:nvPr/>
        </p:nvSpPr>
        <p:spPr>
          <a:xfrm>
            <a:off x="1978981" y="2060848"/>
            <a:ext cx="5186035" cy="1862048"/>
          </a:xfrm>
          <a:prstGeom prst="rect">
            <a:avLst/>
          </a:prstGeom>
          <a:noFill/>
        </p:spPr>
        <p:txBody>
          <a:bodyPr wrap="none" rtlCol="0">
            <a:spAutoFit/>
          </a:bodyPr>
          <a:lstStyle/>
          <a:p>
            <a:r>
              <a:rPr lang="zh-CN" altLang="en-US" sz="8000" dirty="0" smtClean="0">
                <a:solidFill>
                  <a:schemeClr val="bg1"/>
                </a:solidFill>
                <a:latin typeface="迷你简卡通" panose="03000509000000000000" pitchFamily="65" charset="-122"/>
                <a:ea typeface="迷你简卡通" panose="03000509000000000000" pitchFamily="65" charset="-122"/>
              </a:rPr>
              <a:t>更多</a:t>
            </a:r>
            <a:r>
              <a:rPr lang="zh-CN" altLang="en-US" sz="11500" dirty="0">
                <a:solidFill>
                  <a:srgbClr val="FF33CC"/>
                </a:solidFill>
                <a:latin typeface="华康少女文字W5(P)" panose="040F0500000000000000" pitchFamily="82" charset="-122"/>
                <a:ea typeface="华康少女文字W5(P)" panose="040F0500000000000000" pitchFamily="82" charset="-122"/>
              </a:rPr>
              <a:t>功</a:t>
            </a:r>
            <a:r>
              <a:rPr lang="zh-CN" altLang="en-US" sz="11500" dirty="0" smtClean="0">
                <a:solidFill>
                  <a:srgbClr val="FF33CC"/>
                </a:solidFill>
                <a:latin typeface="华康少女文字W5(P)" panose="040F0500000000000000" pitchFamily="82" charset="-122"/>
                <a:ea typeface="华康少女文字W5(P)" panose="040F0500000000000000" pitchFamily="82" charset="-122"/>
              </a:rPr>
              <a:t>能</a:t>
            </a:r>
            <a:endParaRPr lang="zh-CN" altLang="en-US" sz="11500" dirty="0">
              <a:solidFill>
                <a:srgbClr val="FF33CC"/>
              </a:solidFill>
              <a:latin typeface="华康少女文字W5(P)" panose="040F0500000000000000" pitchFamily="82" charset="-122"/>
              <a:ea typeface="华康少女文字W5(P)" panose="040F0500000000000000" pitchFamily="82" charset="-122"/>
            </a:endParaRPr>
          </a:p>
        </p:txBody>
      </p:sp>
      <p:sp>
        <p:nvSpPr>
          <p:cNvPr id="4" name="TextBox 3"/>
          <p:cNvSpPr txBox="1"/>
          <p:nvPr/>
        </p:nvSpPr>
        <p:spPr>
          <a:xfrm>
            <a:off x="2483768" y="3645024"/>
            <a:ext cx="4031873" cy="707886"/>
          </a:xfrm>
          <a:prstGeom prst="rect">
            <a:avLst/>
          </a:prstGeom>
          <a:noFill/>
        </p:spPr>
        <p:txBody>
          <a:bodyPr wrap="none" rtlCol="0">
            <a:spAutoFit/>
          </a:bodyPr>
          <a:lstStyle/>
          <a:p>
            <a:r>
              <a:rPr lang="en-US" altLang="zh-CN" sz="4000" dirty="0" smtClean="0">
                <a:solidFill>
                  <a:schemeClr val="bg1"/>
                </a:solidFill>
                <a:latin typeface="SimSun-ExtB" panose="02010609060101010101" pitchFamily="49" charset="-122"/>
                <a:ea typeface="SimSun-ExtB" panose="02010609060101010101" pitchFamily="49" charset="-122"/>
              </a:rPr>
              <a:t>More   features</a:t>
            </a:r>
            <a:endParaRPr lang="en-US" altLang="zh-CN" sz="4000" dirty="0">
              <a:solidFill>
                <a:schemeClr val="bg1"/>
              </a:solidFill>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339470661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0666"/>
          <a:stretch/>
        </p:blipFill>
        <p:spPr>
          <a:xfrm>
            <a:off x="-1" y="0"/>
            <a:ext cx="9144001" cy="6858000"/>
          </a:xfrm>
          <a:prstGeom prst="rect">
            <a:avLst/>
          </a:prstGeom>
        </p:spPr>
      </p:pic>
      <p:sp>
        <p:nvSpPr>
          <p:cNvPr id="4" name="标题 1"/>
          <p:cNvSpPr txBox="1">
            <a:spLocks/>
          </p:cNvSpPr>
          <p:nvPr/>
        </p:nvSpPr>
        <p:spPr>
          <a:xfrm>
            <a:off x="-23316" y="-122327"/>
            <a:ext cx="9167316" cy="7095064"/>
          </a:xfrm>
          <a:prstGeom prst="rect">
            <a:avLst/>
          </a:prstGeom>
          <a:solidFill>
            <a:schemeClr val="tx1">
              <a:alpha val="16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5" name="TextBox 4"/>
          <p:cNvSpPr txBox="1"/>
          <p:nvPr/>
        </p:nvSpPr>
        <p:spPr>
          <a:xfrm>
            <a:off x="2427822" y="2763485"/>
            <a:ext cx="4288353" cy="1323439"/>
          </a:xfrm>
          <a:prstGeom prst="rect">
            <a:avLst/>
          </a:prstGeom>
          <a:noFill/>
        </p:spPr>
        <p:txBody>
          <a:bodyPr wrap="none" rtlCol="0">
            <a:spAutoFit/>
          </a:bodyPr>
          <a:lstStyle/>
          <a:p>
            <a:r>
              <a:rPr lang="zh-CN" altLang="en-US" sz="8000" dirty="0">
                <a:solidFill>
                  <a:srgbClr val="FFFF00"/>
                </a:solidFill>
                <a:latin typeface="方正综艺简体" panose="03000509000000000000" pitchFamily="65" charset="-122"/>
                <a:ea typeface="方正综艺简体" panose="03000509000000000000" pitchFamily="65" charset="-122"/>
              </a:rPr>
              <a:t>智能变化</a:t>
            </a:r>
          </a:p>
        </p:txBody>
      </p:sp>
    </p:spTree>
    <p:extLst>
      <p:ext uri="{BB962C8B-B14F-4D97-AF65-F5344CB8AC3E}">
        <p14:creationId xmlns:p14="http://schemas.microsoft.com/office/powerpoint/2010/main" val="30613482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061" t="232" r="26882" b="-232"/>
          <a:stretch/>
        </p:blipFill>
        <p:spPr>
          <a:xfrm>
            <a:off x="0" y="0"/>
            <a:ext cx="9144000" cy="6858000"/>
          </a:xfrm>
          <a:prstGeom prst="rect">
            <a:avLst/>
          </a:prstGeom>
        </p:spPr>
      </p:pic>
      <p:sp>
        <p:nvSpPr>
          <p:cNvPr id="3" name="标题 1"/>
          <p:cNvSpPr txBox="1">
            <a:spLocks/>
          </p:cNvSpPr>
          <p:nvPr/>
        </p:nvSpPr>
        <p:spPr>
          <a:xfrm>
            <a:off x="-23316" y="-148645"/>
            <a:ext cx="9167316" cy="7095064"/>
          </a:xfrm>
          <a:prstGeom prst="rect">
            <a:avLst/>
          </a:prstGeom>
          <a:solidFill>
            <a:schemeClr val="tx1">
              <a:alpha val="38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5" name="TextBox 4"/>
          <p:cNvSpPr txBox="1"/>
          <p:nvPr/>
        </p:nvSpPr>
        <p:spPr>
          <a:xfrm>
            <a:off x="2427822" y="2763485"/>
            <a:ext cx="4288353" cy="1323439"/>
          </a:xfrm>
          <a:prstGeom prst="rect">
            <a:avLst/>
          </a:prstGeom>
          <a:noFill/>
        </p:spPr>
        <p:txBody>
          <a:bodyPr wrap="none" rtlCol="0">
            <a:spAutoFit/>
          </a:bodyPr>
          <a:lstStyle/>
          <a:p>
            <a:r>
              <a:rPr lang="zh-CN" altLang="en-US" sz="8000" dirty="0" smtClean="0">
                <a:solidFill>
                  <a:srgbClr val="FF33CC"/>
                </a:solidFill>
                <a:latin typeface="方正综艺简体" panose="03000509000000000000" pitchFamily="65" charset="-122"/>
                <a:ea typeface="方正综艺简体" panose="03000509000000000000" pitchFamily="65" charset="-122"/>
              </a:rPr>
              <a:t>智</a:t>
            </a:r>
            <a:r>
              <a:rPr lang="zh-CN" altLang="en-US" sz="8000" dirty="0">
                <a:solidFill>
                  <a:srgbClr val="FF33CC"/>
                </a:solidFill>
                <a:latin typeface="方正综艺简体" panose="03000509000000000000" pitchFamily="65" charset="-122"/>
                <a:ea typeface="方正综艺简体" panose="03000509000000000000" pitchFamily="65" charset="-122"/>
              </a:rPr>
              <a:t>能背</a:t>
            </a:r>
            <a:r>
              <a:rPr lang="zh-CN" altLang="en-US" sz="8000" dirty="0" smtClean="0">
                <a:solidFill>
                  <a:srgbClr val="FF33CC"/>
                </a:solidFill>
                <a:latin typeface="方正综艺简体" panose="03000509000000000000" pitchFamily="65" charset="-122"/>
                <a:ea typeface="方正综艺简体" panose="03000509000000000000" pitchFamily="65" charset="-122"/>
              </a:rPr>
              <a:t>景</a:t>
            </a:r>
            <a:endParaRPr lang="zh-CN" altLang="en-US" sz="8000" dirty="0">
              <a:solidFill>
                <a:srgbClr val="FF33CC"/>
              </a:solidFill>
              <a:latin typeface="方正综艺简体" panose="03000509000000000000" pitchFamily="65" charset="-122"/>
              <a:ea typeface="方正综艺简体" panose="03000509000000000000" pitchFamily="65" charset="-122"/>
            </a:endParaRPr>
          </a:p>
        </p:txBody>
      </p:sp>
    </p:spTree>
    <p:extLst>
      <p:ext uri="{BB962C8B-B14F-4D97-AF65-F5344CB8AC3E}">
        <p14:creationId xmlns:p14="http://schemas.microsoft.com/office/powerpoint/2010/main" val="271979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博世全新iPad应用程序Video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0" y="116632"/>
            <a:ext cx="9016725" cy="6514584"/>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txBox="1">
            <a:spLocks/>
          </p:cNvSpPr>
          <p:nvPr/>
        </p:nvSpPr>
        <p:spPr>
          <a:xfrm>
            <a:off x="2627784" y="2924944"/>
            <a:ext cx="3944379" cy="916349"/>
          </a:xfrm>
          <a:prstGeom prst="roundRect">
            <a:avLst/>
          </a:prstGeom>
          <a:solidFill>
            <a:schemeClr val="tx1">
              <a:alpha val="63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2" name="TextBox 1"/>
          <p:cNvSpPr txBox="1"/>
          <p:nvPr/>
        </p:nvSpPr>
        <p:spPr>
          <a:xfrm>
            <a:off x="2427822" y="2763485"/>
            <a:ext cx="4288353" cy="1323439"/>
          </a:xfrm>
          <a:prstGeom prst="rect">
            <a:avLst/>
          </a:prstGeom>
          <a:noFill/>
        </p:spPr>
        <p:txBody>
          <a:bodyPr wrap="none" rtlCol="0">
            <a:spAutoFit/>
          </a:bodyPr>
          <a:lstStyle/>
          <a:p>
            <a:r>
              <a:rPr lang="zh-CN" altLang="en-US" sz="8000" dirty="0" smtClean="0">
                <a:solidFill>
                  <a:srgbClr val="00CC00"/>
                </a:solidFill>
                <a:latin typeface="方正综艺简体" panose="03000509000000000000" pitchFamily="65" charset="-122"/>
                <a:ea typeface="方正综艺简体" panose="03000509000000000000" pitchFamily="65" charset="-122"/>
              </a:rPr>
              <a:t>智能</a:t>
            </a:r>
            <a:r>
              <a:rPr lang="zh-CN" altLang="en-US" sz="8000" dirty="0">
                <a:solidFill>
                  <a:srgbClr val="00CC00"/>
                </a:solidFill>
                <a:latin typeface="方正综艺简体" panose="03000509000000000000" pitchFamily="65" charset="-122"/>
                <a:ea typeface="方正综艺简体" panose="03000509000000000000" pitchFamily="65" charset="-122"/>
              </a:rPr>
              <a:t>管理</a:t>
            </a:r>
          </a:p>
        </p:txBody>
      </p:sp>
    </p:spTree>
    <p:extLst>
      <p:ext uri="{BB962C8B-B14F-4D97-AF65-F5344CB8AC3E}">
        <p14:creationId xmlns:p14="http://schemas.microsoft.com/office/powerpoint/2010/main" val="3194810067"/>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391311" y="5129897"/>
            <a:ext cx="4288353" cy="1323439"/>
          </a:xfrm>
          <a:prstGeom prst="rect">
            <a:avLst/>
          </a:prstGeom>
          <a:noFill/>
        </p:spPr>
        <p:txBody>
          <a:bodyPr wrap="none" rtlCol="0">
            <a:spAutoFit/>
          </a:bodyPr>
          <a:lstStyle/>
          <a:p>
            <a:r>
              <a:rPr lang="zh-CN" altLang="en-US" sz="8000" dirty="0" smtClean="0">
                <a:solidFill>
                  <a:srgbClr val="00B0F0"/>
                </a:solidFill>
                <a:latin typeface="方正综艺简体" panose="03000509000000000000" pitchFamily="65" charset="-122"/>
                <a:ea typeface="方正综艺简体" panose="03000509000000000000" pitchFamily="65" charset="-122"/>
              </a:rPr>
              <a:t>智能屏幕</a:t>
            </a:r>
            <a:endParaRPr lang="zh-CN" altLang="en-US" sz="8000" dirty="0">
              <a:solidFill>
                <a:srgbClr val="00B0F0"/>
              </a:solidFill>
              <a:latin typeface="方正综艺简体" panose="03000509000000000000" pitchFamily="65" charset="-122"/>
              <a:ea typeface="方正综艺简体" panose="03000509000000000000" pitchFamily="65" charset="-122"/>
            </a:endParaRPr>
          </a:p>
        </p:txBody>
      </p:sp>
      <p:pic>
        <p:nvPicPr>
          <p:cNvPr id="3" name="Hold住爱__全集__4_165778_432814.xv.avi">
            <a:hlinkClick r:id="" action="ppaction://media"/>
          </p:cNvPr>
          <p:cNvPicPr>
            <a:picLocks noChangeAspect="1"/>
          </p:cNvPicPr>
          <p:nvPr>
            <a:videoFile r:link="rId1"/>
            <p:extLst>
              <p:ext uri="{DAA4B4D4-6D71-4841-9C94-3DE7FCFB9230}">
                <p14:media xmlns:p14="http://schemas.microsoft.com/office/powerpoint/2010/main" r:embed="rId2">
                  <p14:trim st="1346.6409" end="6564.8744"/>
                </p14:media>
              </p:ext>
            </p:extLst>
          </p:nvPr>
        </p:nvPicPr>
        <p:blipFill>
          <a:blip r:embed="rId5"/>
          <a:stretch>
            <a:fillRect/>
          </a:stretch>
        </p:blipFill>
        <p:spPr>
          <a:xfrm>
            <a:off x="-59906" y="668533"/>
            <a:ext cx="9144000" cy="3863975"/>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2" y="0"/>
            <a:ext cx="9144000" cy="5201042"/>
          </a:xfrm>
          <a:prstGeom prst="rect">
            <a:avLst/>
          </a:prstGeom>
        </p:spPr>
      </p:pic>
    </p:spTree>
    <p:extLst>
      <p:ext uri="{BB962C8B-B14F-4D97-AF65-F5344CB8AC3E}">
        <p14:creationId xmlns:p14="http://schemas.microsoft.com/office/powerpoint/2010/main" val="3122777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194" fill="hold"/>
                                        <p:tgtEl>
                                          <p:spTgt spid="3"/>
                                        </p:tgtEl>
                                      </p:cBhvr>
                                    </p:cmd>
                                  </p:childTnLst>
                                </p:cTn>
                              </p:par>
                            </p:childTnLst>
                          </p:cTn>
                        </p:par>
                        <p:par>
                          <p:cTn id="7" fill="hold">
                            <p:stCondLst>
                              <p:cond delay="6194"/>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6" y="0"/>
            <a:ext cx="9167976" cy="6875982"/>
          </a:xfrm>
          <a:prstGeom prst="rect">
            <a:avLst/>
          </a:prstGeom>
        </p:spPr>
      </p:pic>
      <p:sp>
        <p:nvSpPr>
          <p:cNvPr id="4" name="TextBox 3"/>
          <p:cNvSpPr txBox="1"/>
          <p:nvPr/>
        </p:nvSpPr>
        <p:spPr>
          <a:xfrm>
            <a:off x="4270571" y="4288944"/>
            <a:ext cx="587020" cy="369332"/>
          </a:xfrm>
          <a:prstGeom prst="rect">
            <a:avLst/>
          </a:prstGeom>
          <a:noFill/>
        </p:spPr>
        <p:txBody>
          <a:bodyPr wrap="none" rtlCol="0">
            <a:spAutoFit/>
          </a:bodyPr>
          <a:lstStyle/>
          <a:p>
            <a:r>
              <a:rPr lang="en-US" altLang="zh-CN" b="1" dirty="0" smtClean="0">
                <a:solidFill>
                  <a:schemeClr val="bg1"/>
                </a:solidFill>
              </a:rPr>
              <a:t>50%</a:t>
            </a:r>
            <a:endParaRPr lang="zh-CN" altLang="en-US" b="1" dirty="0">
              <a:solidFill>
                <a:schemeClr val="bg1"/>
              </a:solidFill>
            </a:endParaRPr>
          </a:p>
        </p:txBody>
      </p:sp>
      <p:sp>
        <p:nvSpPr>
          <p:cNvPr id="5" name="TextBox 4">
            <a:hlinkClick r:id="" action="ppaction://hlinkshowjump?jump=nextslide"/>
          </p:cNvPr>
          <p:cNvSpPr txBox="1"/>
          <p:nvPr/>
        </p:nvSpPr>
        <p:spPr>
          <a:xfrm>
            <a:off x="2303625" y="2837826"/>
            <a:ext cx="4512774" cy="1200329"/>
          </a:xfrm>
          <a:prstGeom prst="rect">
            <a:avLst/>
          </a:prstGeom>
          <a:noFill/>
        </p:spPr>
        <p:txBody>
          <a:bodyPr wrap="none" rtlCol="0">
            <a:spAutoFit/>
          </a:bodyPr>
          <a:lstStyle/>
          <a:p>
            <a:pPr algn="ctr"/>
            <a:r>
              <a:rPr lang="zh-CN" altLang="en-US" sz="4800" b="1" dirty="0">
                <a:solidFill>
                  <a:schemeClr val="bg1"/>
                </a:solidFill>
              </a:rPr>
              <a:t>未来</a:t>
            </a:r>
            <a:r>
              <a:rPr lang="zh-CN" altLang="en-US" sz="7200" b="1" dirty="0" smtClean="0">
                <a:solidFill>
                  <a:srgbClr val="FF33CC"/>
                </a:solidFill>
                <a:latin typeface="方正大黑简体" panose="03000509000000000000" pitchFamily="65" charset="-122"/>
                <a:ea typeface="方正大黑简体" panose="03000509000000000000" pitchFamily="65" charset="-122"/>
              </a:rPr>
              <a:t>核</a:t>
            </a:r>
            <a:r>
              <a:rPr lang="zh-CN" altLang="en-US" sz="7200" b="1" dirty="0">
                <a:solidFill>
                  <a:srgbClr val="FF33CC"/>
                </a:solidFill>
                <a:latin typeface="方正大黑简体" panose="03000509000000000000" pitchFamily="65" charset="-122"/>
                <a:ea typeface="方正大黑简体" panose="03000509000000000000" pitchFamily="65" charset="-122"/>
              </a:rPr>
              <a:t>心</a:t>
            </a:r>
            <a:r>
              <a:rPr lang="zh-CN" altLang="en-US" sz="4800" b="1" dirty="0" smtClean="0">
                <a:solidFill>
                  <a:schemeClr val="bg1"/>
                </a:solidFill>
              </a:rPr>
              <a:t>技术</a:t>
            </a:r>
            <a:endParaRPr lang="zh-CN" altLang="en-US" sz="6000" b="1" dirty="0">
              <a:solidFill>
                <a:srgbClr val="FF33CC"/>
              </a:solidFill>
              <a:latin typeface="方正大黑简体" panose="03000509000000000000" pitchFamily="65" charset="-122"/>
              <a:ea typeface="方正大黑简体" panose="03000509000000000000" pitchFamily="65" charset="-122"/>
            </a:endParaRPr>
          </a:p>
        </p:txBody>
      </p:sp>
      <p:sp>
        <p:nvSpPr>
          <p:cNvPr id="6" name="TextBox 5"/>
          <p:cNvSpPr txBox="1"/>
          <p:nvPr/>
        </p:nvSpPr>
        <p:spPr>
          <a:xfrm>
            <a:off x="3347864" y="2133868"/>
            <a:ext cx="1968809" cy="461665"/>
          </a:xfrm>
          <a:prstGeom prst="rect">
            <a:avLst/>
          </a:prstGeom>
          <a:noFill/>
        </p:spPr>
        <p:txBody>
          <a:bodyPr wrap="none" rtlCol="0">
            <a:spAutoFit/>
          </a:bodyPr>
          <a:lstStyle/>
          <a:p>
            <a:r>
              <a:rPr lang="en-US" altLang="zh-CN" sz="2400" b="1" dirty="0" smtClean="0">
                <a:solidFill>
                  <a:schemeClr val="bg1"/>
                </a:solidFill>
              </a:rPr>
              <a:t>3.</a:t>
            </a:r>
            <a:r>
              <a:rPr lang="zh-CN" altLang="en-US" sz="2400" b="1" dirty="0">
                <a:solidFill>
                  <a:schemeClr val="bg1"/>
                </a:solidFill>
              </a:rPr>
              <a:t>项</a:t>
            </a:r>
            <a:r>
              <a:rPr lang="zh-CN" altLang="en-US" sz="2400" b="1" dirty="0" smtClean="0">
                <a:solidFill>
                  <a:schemeClr val="bg1"/>
                </a:solidFill>
              </a:rPr>
              <a:t>目的开发</a:t>
            </a:r>
            <a:endParaRPr lang="zh-CN" altLang="en-US" sz="2400" b="1" dirty="0">
              <a:solidFill>
                <a:schemeClr val="bg1"/>
              </a:solidFill>
            </a:endParaRPr>
          </a:p>
        </p:txBody>
      </p:sp>
    </p:spTree>
    <p:extLst>
      <p:ext uri="{BB962C8B-B14F-4D97-AF65-F5344CB8AC3E}">
        <p14:creationId xmlns:p14="http://schemas.microsoft.com/office/powerpoint/2010/main" val="1124757730"/>
      </p:ext>
    </p:extLst>
  </p:cSld>
  <p:clrMapOvr>
    <a:masterClrMapping/>
  </p:clrMapOvr>
  <p:transition spd="slow">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106"/>
          <a:stretch/>
        </p:blipFill>
        <p:spPr bwMode="auto">
          <a:xfrm>
            <a:off x="0" y="0"/>
            <a:ext cx="9144000" cy="692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1"/>
          <p:cNvSpPr txBox="1">
            <a:spLocks/>
          </p:cNvSpPr>
          <p:nvPr/>
        </p:nvSpPr>
        <p:spPr>
          <a:xfrm>
            <a:off x="2011838" y="5201906"/>
            <a:ext cx="4288354" cy="1224136"/>
          </a:xfrm>
          <a:prstGeom prst="roundRect">
            <a:avLst/>
          </a:prstGeom>
          <a:solidFill>
            <a:schemeClr val="tx1">
              <a:alpha val="87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2" name="TextBox 1"/>
          <p:cNvSpPr txBox="1"/>
          <p:nvPr/>
        </p:nvSpPr>
        <p:spPr>
          <a:xfrm>
            <a:off x="2011838" y="5201905"/>
            <a:ext cx="4288353" cy="1323439"/>
          </a:xfrm>
          <a:prstGeom prst="rect">
            <a:avLst/>
          </a:prstGeom>
          <a:noFill/>
        </p:spPr>
        <p:txBody>
          <a:bodyPr wrap="none" rtlCol="0">
            <a:spAutoFit/>
          </a:bodyPr>
          <a:lstStyle/>
          <a:p>
            <a:r>
              <a:rPr lang="zh-CN" altLang="en-US" sz="8000" dirty="0" smtClean="0">
                <a:solidFill>
                  <a:srgbClr val="FFFF00"/>
                </a:solidFill>
                <a:latin typeface="方正大黑简体" panose="03000509000000000000" pitchFamily="65" charset="-122"/>
                <a:ea typeface="方正大黑简体" panose="03000509000000000000" pitchFamily="65" charset="-122"/>
              </a:rPr>
              <a:t>智能开关</a:t>
            </a:r>
            <a:endParaRPr lang="zh-CN" altLang="en-US" sz="8000" dirty="0">
              <a:solidFill>
                <a:srgbClr val="FFFF00"/>
              </a:solidFill>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108142023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40" y="0"/>
            <a:ext cx="9163040" cy="68722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270571" y="4288944"/>
            <a:ext cx="587020" cy="369332"/>
          </a:xfrm>
          <a:prstGeom prst="rect">
            <a:avLst/>
          </a:prstGeom>
          <a:noFill/>
        </p:spPr>
        <p:txBody>
          <a:bodyPr wrap="none" rtlCol="0">
            <a:spAutoFit/>
          </a:bodyPr>
          <a:lstStyle/>
          <a:p>
            <a:r>
              <a:rPr lang="en-US" altLang="zh-CN" b="1" dirty="0" smtClean="0">
                <a:solidFill>
                  <a:schemeClr val="bg1"/>
                </a:solidFill>
              </a:rPr>
              <a:t>10%</a:t>
            </a:r>
            <a:endParaRPr lang="zh-CN" altLang="en-US" b="1" dirty="0">
              <a:solidFill>
                <a:schemeClr val="bg1"/>
              </a:solidFill>
            </a:endParaRPr>
          </a:p>
        </p:txBody>
      </p:sp>
      <p:sp>
        <p:nvSpPr>
          <p:cNvPr id="9" name="TextBox 8">
            <a:hlinkClick r:id="" action="ppaction://hlinkshowjump?jump=nextslide"/>
          </p:cNvPr>
          <p:cNvSpPr txBox="1"/>
          <p:nvPr/>
        </p:nvSpPr>
        <p:spPr>
          <a:xfrm>
            <a:off x="3467288" y="2682786"/>
            <a:ext cx="2055499" cy="1569660"/>
          </a:xfrm>
          <a:prstGeom prst="rect">
            <a:avLst/>
          </a:prstGeom>
          <a:noFill/>
        </p:spPr>
        <p:txBody>
          <a:bodyPr wrap="none" rtlCol="0">
            <a:spAutoFit/>
          </a:bodyPr>
          <a:lstStyle/>
          <a:p>
            <a:r>
              <a:rPr lang="zh-CN" altLang="en-US" sz="4800" b="1" dirty="0">
                <a:solidFill>
                  <a:schemeClr val="bg1"/>
                </a:solidFill>
              </a:rPr>
              <a:t>普</a:t>
            </a:r>
            <a:r>
              <a:rPr lang="zh-CN" altLang="en-US" sz="4800" b="1" dirty="0" smtClean="0">
                <a:solidFill>
                  <a:schemeClr val="bg1"/>
                </a:solidFill>
              </a:rPr>
              <a:t>通窗</a:t>
            </a:r>
            <a:endParaRPr lang="en-US" altLang="zh-CN" sz="4800" b="1" dirty="0" smtClean="0">
              <a:solidFill>
                <a:schemeClr val="bg1"/>
              </a:solidFill>
            </a:endParaRPr>
          </a:p>
          <a:p>
            <a:pPr algn="ctr"/>
            <a:r>
              <a:rPr lang="zh-CN" altLang="en-US" sz="4000" b="1" dirty="0">
                <a:solidFill>
                  <a:srgbClr val="FF33CC"/>
                </a:solidFill>
                <a:latin typeface="方正大黑简体" panose="03000509000000000000" pitchFamily="65" charset="-122"/>
                <a:ea typeface="方正大黑简体" panose="03000509000000000000" pitchFamily="65" charset="-122"/>
              </a:rPr>
              <a:t>的</a:t>
            </a:r>
            <a:r>
              <a:rPr lang="zh-CN" altLang="en-US" sz="4800" b="1" dirty="0">
                <a:solidFill>
                  <a:srgbClr val="FF33CC"/>
                </a:solidFill>
                <a:latin typeface="方正大黑简体" panose="03000509000000000000" pitchFamily="65" charset="-122"/>
                <a:ea typeface="方正大黑简体" panose="03000509000000000000" pitchFamily="65" charset="-122"/>
              </a:rPr>
              <a:t>功能</a:t>
            </a:r>
          </a:p>
        </p:txBody>
      </p:sp>
      <p:sp>
        <p:nvSpPr>
          <p:cNvPr id="10" name="TextBox 9"/>
          <p:cNvSpPr txBox="1"/>
          <p:nvPr/>
        </p:nvSpPr>
        <p:spPr>
          <a:xfrm>
            <a:off x="3347864" y="2133868"/>
            <a:ext cx="2587568" cy="461665"/>
          </a:xfrm>
          <a:prstGeom prst="rect">
            <a:avLst/>
          </a:prstGeom>
          <a:noFill/>
        </p:spPr>
        <p:txBody>
          <a:bodyPr wrap="none" rtlCol="0">
            <a:spAutoFit/>
          </a:bodyPr>
          <a:lstStyle/>
          <a:p>
            <a:r>
              <a:rPr lang="en-US" altLang="zh-CN" sz="2400" b="1" dirty="0" smtClean="0">
                <a:solidFill>
                  <a:schemeClr val="bg1"/>
                </a:solidFill>
              </a:rPr>
              <a:t>2.</a:t>
            </a:r>
            <a:r>
              <a:rPr lang="zh-CN" altLang="en-US" sz="2400" b="1" dirty="0">
                <a:solidFill>
                  <a:schemeClr val="bg1"/>
                </a:solidFill>
              </a:rPr>
              <a:t>项目提出的背景</a:t>
            </a:r>
          </a:p>
        </p:txBody>
      </p:sp>
    </p:spTree>
    <p:extLst>
      <p:ext uri="{BB962C8B-B14F-4D97-AF65-F5344CB8AC3E}">
        <p14:creationId xmlns:p14="http://schemas.microsoft.com/office/powerpoint/2010/main" val="1762283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0870" cy="6858000"/>
          </a:xfrm>
          <a:prstGeom prst="rect">
            <a:avLst/>
          </a:prstGeom>
        </p:spPr>
      </p:pic>
      <p:sp>
        <p:nvSpPr>
          <p:cNvPr id="6" name="标题 1"/>
          <p:cNvSpPr txBox="1">
            <a:spLocks/>
          </p:cNvSpPr>
          <p:nvPr/>
        </p:nvSpPr>
        <p:spPr>
          <a:xfrm>
            <a:off x="0" y="380975"/>
            <a:ext cx="4288354" cy="1224136"/>
          </a:xfrm>
          <a:prstGeom prst="roundRect">
            <a:avLst/>
          </a:prstGeom>
          <a:solidFill>
            <a:schemeClr val="bg1">
              <a:alpha val="29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3" name="TextBox 2"/>
          <p:cNvSpPr txBox="1"/>
          <p:nvPr/>
        </p:nvSpPr>
        <p:spPr>
          <a:xfrm>
            <a:off x="91540" y="260648"/>
            <a:ext cx="4288353" cy="1323439"/>
          </a:xfrm>
          <a:prstGeom prst="rect">
            <a:avLst/>
          </a:prstGeom>
          <a:noFill/>
        </p:spPr>
        <p:txBody>
          <a:bodyPr wrap="none" rtlCol="0">
            <a:spAutoFit/>
          </a:bodyPr>
          <a:lstStyle/>
          <a:p>
            <a:r>
              <a:rPr lang="zh-CN" altLang="en-US" sz="8000" dirty="0">
                <a:solidFill>
                  <a:srgbClr val="FF33CC"/>
                </a:solidFill>
                <a:latin typeface="迷你简水波" panose="02010604000101010101" pitchFamily="2" charset="-122"/>
                <a:ea typeface="迷你简水波" panose="02010604000101010101" pitchFamily="2" charset="-122"/>
              </a:rPr>
              <a:t>柔性屏幕</a:t>
            </a:r>
          </a:p>
        </p:txBody>
      </p:sp>
    </p:spTree>
    <p:extLst>
      <p:ext uri="{BB962C8B-B14F-4D97-AF65-F5344CB8AC3E}">
        <p14:creationId xmlns:p14="http://schemas.microsoft.com/office/powerpoint/2010/main" val="1339857697"/>
      </p:ext>
    </p:extLst>
  </p:cSld>
  <p:clrMapOvr>
    <a:masterClrMapping/>
  </p:clrMapOvr>
  <mc:AlternateContent xmlns:mc="http://schemas.openxmlformats.org/markup-compatibility/2006" xmlns:p14="http://schemas.microsoft.com/office/powerpoint/2010/main">
    <mc:Choice Requires="p14">
      <p:transition spd="slow" p14:dur="1500">
        <p14:ripple dir="lu"/>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2358" cy="6858000"/>
          </a:xfrm>
          <a:prstGeom prst="rect">
            <a:avLst/>
          </a:prstGeom>
        </p:spPr>
      </p:pic>
      <p:sp>
        <p:nvSpPr>
          <p:cNvPr id="5" name="TextBox 4"/>
          <p:cNvSpPr txBox="1"/>
          <p:nvPr/>
        </p:nvSpPr>
        <p:spPr>
          <a:xfrm>
            <a:off x="4298786" y="116632"/>
            <a:ext cx="4902304" cy="1200329"/>
          </a:xfrm>
          <a:prstGeom prst="rect">
            <a:avLst/>
          </a:prstGeom>
          <a:noFill/>
        </p:spPr>
        <p:txBody>
          <a:bodyPr wrap="none" rtlCol="0">
            <a:spAutoFit/>
          </a:bodyPr>
          <a:lstStyle/>
          <a:p>
            <a:r>
              <a:rPr lang="en-US" altLang="zh-CN" sz="7200" dirty="0">
                <a:solidFill>
                  <a:srgbClr val="FF0000"/>
                </a:solidFill>
                <a:latin typeface="迷你简超粗黑" panose="03000509000000000000" pitchFamily="65" charset="-122"/>
                <a:ea typeface="迷你简超粗黑" panose="03000509000000000000" pitchFamily="65" charset="-122"/>
              </a:rPr>
              <a:t>3D</a:t>
            </a:r>
            <a:r>
              <a:rPr lang="zh-CN" altLang="en-US" sz="6600" dirty="0">
                <a:solidFill>
                  <a:schemeClr val="bg1"/>
                </a:solidFill>
                <a:latin typeface="方正大黑简体" panose="03000509000000000000" pitchFamily="65" charset="-122"/>
                <a:ea typeface="方正大黑简体" panose="03000509000000000000" pitchFamily="65" charset="-122"/>
              </a:rPr>
              <a:t>全息投影</a:t>
            </a:r>
            <a:endParaRPr lang="zh-CN" altLang="en-US" sz="4400" dirty="0">
              <a:solidFill>
                <a:schemeClr val="bg1"/>
              </a:solidFill>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35926107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7384"/>
            <a:ext cx="9180512" cy="6885384"/>
          </a:xfrm>
          <a:prstGeom prst="rect">
            <a:avLst/>
          </a:prstGeom>
        </p:spPr>
      </p:pic>
      <p:sp>
        <p:nvSpPr>
          <p:cNvPr id="3" name="TextBox 2"/>
          <p:cNvSpPr txBox="1"/>
          <p:nvPr/>
        </p:nvSpPr>
        <p:spPr>
          <a:xfrm>
            <a:off x="7009316" y="4288944"/>
            <a:ext cx="587020" cy="369332"/>
          </a:xfrm>
          <a:prstGeom prst="rect">
            <a:avLst/>
          </a:prstGeom>
          <a:noFill/>
        </p:spPr>
        <p:txBody>
          <a:bodyPr wrap="none" rtlCol="0">
            <a:spAutoFit/>
          </a:bodyPr>
          <a:lstStyle/>
          <a:p>
            <a:r>
              <a:rPr lang="en-US" altLang="zh-CN" b="1" dirty="0">
                <a:solidFill>
                  <a:schemeClr val="bg1"/>
                </a:solidFill>
              </a:rPr>
              <a:t>6</a:t>
            </a:r>
            <a:r>
              <a:rPr lang="en-US" altLang="zh-CN" b="1" dirty="0" smtClean="0">
                <a:solidFill>
                  <a:schemeClr val="bg1"/>
                </a:solidFill>
              </a:rPr>
              <a:t>0%</a:t>
            </a:r>
            <a:endParaRPr lang="zh-CN" altLang="en-US" b="1" dirty="0">
              <a:solidFill>
                <a:schemeClr val="bg1"/>
              </a:solidFill>
            </a:endParaRPr>
          </a:p>
        </p:txBody>
      </p:sp>
      <p:sp>
        <p:nvSpPr>
          <p:cNvPr id="4" name="TextBox 3">
            <a:hlinkClick r:id="" action="ppaction://hlinkshowjump?jump=nextslide"/>
          </p:cNvPr>
          <p:cNvSpPr txBox="1"/>
          <p:nvPr/>
        </p:nvSpPr>
        <p:spPr>
          <a:xfrm>
            <a:off x="1714243" y="2815143"/>
            <a:ext cx="5752024" cy="1200329"/>
          </a:xfrm>
          <a:prstGeom prst="rect">
            <a:avLst/>
          </a:prstGeom>
          <a:noFill/>
        </p:spPr>
        <p:txBody>
          <a:bodyPr wrap="none" rtlCol="0">
            <a:spAutoFit/>
          </a:bodyPr>
          <a:lstStyle/>
          <a:p>
            <a:pPr algn="ctr"/>
            <a:r>
              <a:rPr lang="en-US" altLang="zh-CN" sz="7200" b="1" dirty="0">
                <a:solidFill>
                  <a:srgbClr val="FF33CC"/>
                </a:solidFill>
                <a:latin typeface="方正大黑简体" panose="03000509000000000000" pitchFamily="65" charset="-122"/>
                <a:ea typeface="方正大黑简体" panose="03000509000000000000" pitchFamily="65" charset="-122"/>
              </a:rPr>
              <a:t>Smart</a:t>
            </a:r>
            <a:r>
              <a:rPr lang="en-US" altLang="zh-CN" sz="4800" b="1" dirty="0" smtClean="0">
                <a:solidFill>
                  <a:schemeClr val="bg1"/>
                </a:solidFill>
              </a:rPr>
              <a:t> </a:t>
            </a:r>
            <a:r>
              <a:rPr lang="en-US" altLang="zh-CN" sz="6000" b="1" dirty="0" smtClean="0">
                <a:solidFill>
                  <a:schemeClr val="bg1"/>
                </a:solidFill>
              </a:rPr>
              <a:t>Window</a:t>
            </a:r>
            <a:endParaRPr lang="zh-CN" altLang="en-US" sz="7200" b="1" dirty="0">
              <a:solidFill>
                <a:srgbClr val="FF33CC"/>
              </a:solidFill>
              <a:latin typeface="方正大黑简体" panose="03000509000000000000" pitchFamily="65" charset="-122"/>
              <a:ea typeface="方正大黑简体" panose="03000509000000000000" pitchFamily="65" charset="-122"/>
            </a:endParaRPr>
          </a:p>
        </p:txBody>
      </p:sp>
      <p:sp>
        <p:nvSpPr>
          <p:cNvPr id="5" name="TextBox 4"/>
          <p:cNvSpPr txBox="1"/>
          <p:nvPr/>
        </p:nvSpPr>
        <p:spPr>
          <a:xfrm>
            <a:off x="3347864" y="2133868"/>
            <a:ext cx="2587568" cy="461665"/>
          </a:xfrm>
          <a:prstGeom prst="rect">
            <a:avLst/>
          </a:prstGeom>
          <a:noFill/>
        </p:spPr>
        <p:txBody>
          <a:bodyPr wrap="none" rtlCol="0">
            <a:spAutoFit/>
          </a:bodyPr>
          <a:lstStyle/>
          <a:p>
            <a:r>
              <a:rPr lang="en-US" altLang="zh-CN" sz="2400" b="1" dirty="0" smtClean="0">
                <a:solidFill>
                  <a:schemeClr val="bg1"/>
                </a:solidFill>
              </a:rPr>
              <a:t>4.</a:t>
            </a:r>
            <a:r>
              <a:rPr lang="zh-CN" altLang="en-US" sz="2400" b="1" dirty="0">
                <a:solidFill>
                  <a:schemeClr val="bg1"/>
                </a:solidFill>
              </a:rPr>
              <a:t>项</a:t>
            </a:r>
            <a:r>
              <a:rPr lang="zh-CN" altLang="en-US" sz="2400" b="1" dirty="0" smtClean="0">
                <a:solidFill>
                  <a:schemeClr val="bg1"/>
                </a:solidFill>
              </a:rPr>
              <a:t>目的竟争对手</a:t>
            </a:r>
            <a:endParaRPr lang="zh-CN" altLang="en-US" sz="2400" b="1" dirty="0">
              <a:solidFill>
                <a:schemeClr val="bg1"/>
              </a:solidFill>
            </a:endParaRPr>
          </a:p>
        </p:txBody>
      </p:sp>
    </p:spTree>
    <p:extLst>
      <p:ext uri="{BB962C8B-B14F-4D97-AF65-F5344CB8AC3E}">
        <p14:creationId xmlns:p14="http://schemas.microsoft.com/office/powerpoint/2010/main" val="1339857697"/>
      </p:ext>
    </p:extLst>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ES 展出的 Samsung 智能窗.avi">
            <a:hlinkClick r:id="" action="ppaction://media"/>
          </p:cNvPr>
          <p:cNvPicPr>
            <a:picLocks noChangeAspect="1"/>
          </p:cNvPicPr>
          <p:nvPr>
            <a:videoFile r:link="rId1"/>
            <p:extLst>
              <p:ext uri="{DAA4B4D4-6D71-4841-9C94-3DE7FCFB9230}">
                <p14:media xmlns:p14="http://schemas.microsoft.com/office/powerpoint/2010/main" r:embed="rId2">
                  <p14:trim end="12063.0038"/>
                </p14:media>
              </p:ext>
            </p:extLst>
          </p:nvPr>
        </p:nvPicPr>
        <p:blipFill>
          <a:blip r:embed="rId5"/>
          <a:stretch>
            <a:fillRect/>
          </a:stretch>
        </p:blipFill>
        <p:spPr>
          <a:xfrm>
            <a:off x="0" y="836712"/>
            <a:ext cx="9160018" cy="5112568"/>
          </a:xfrm>
          <a:prstGeom prst="rect">
            <a:avLst/>
          </a:prstGeom>
        </p:spPr>
      </p:pic>
    </p:spTree>
    <p:extLst>
      <p:ext uri="{BB962C8B-B14F-4D97-AF65-F5344CB8AC3E}">
        <p14:creationId xmlns:p14="http://schemas.microsoft.com/office/powerpoint/2010/main" val="290702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0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fftech.net/wp-content/uploads/2013/02/04871098-photo-samsung-transparent-smart-window.jpeg?w=300"/>
          <p:cNvPicPr>
            <a:picLocks noChangeAspect="1" noChangeArrowheads="1"/>
          </p:cNvPicPr>
          <p:nvPr/>
        </p:nvPicPr>
        <p:blipFill rotWithShape="1">
          <a:blip r:embed="rId3">
            <a:extLst>
              <a:ext uri="{28A0092B-C50C-407E-A947-70E740481C1C}">
                <a14:useLocalDpi xmlns:a14="http://schemas.microsoft.com/office/drawing/2010/main" val="0"/>
              </a:ext>
            </a:extLst>
          </a:blip>
          <a:srcRect l="4867" r="6637"/>
          <a:stretch/>
        </p:blipFill>
        <p:spPr bwMode="auto">
          <a:xfrm>
            <a:off x="-1" y="-1"/>
            <a:ext cx="9144001" cy="687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922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384"/>
            <a:ext cx="9180512" cy="6885384"/>
          </a:xfrm>
          <a:prstGeom prst="rect">
            <a:avLst/>
          </a:prstGeom>
        </p:spPr>
      </p:pic>
      <p:sp>
        <p:nvSpPr>
          <p:cNvPr id="3" name="TextBox 2"/>
          <p:cNvSpPr txBox="1"/>
          <p:nvPr/>
        </p:nvSpPr>
        <p:spPr>
          <a:xfrm>
            <a:off x="7009316" y="4288944"/>
            <a:ext cx="587020" cy="369332"/>
          </a:xfrm>
          <a:prstGeom prst="rect">
            <a:avLst/>
          </a:prstGeom>
          <a:noFill/>
        </p:spPr>
        <p:txBody>
          <a:bodyPr wrap="none" rtlCol="0">
            <a:spAutoFit/>
          </a:bodyPr>
          <a:lstStyle/>
          <a:p>
            <a:r>
              <a:rPr lang="en-US" altLang="zh-CN" b="1" dirty="0" smtClean="0">
                <a:solidFill>
                  <a:schemeClr val="bg1"/>
                </a:solidFill>
              </a:rPr>
              <a:t>70%</a:t>
            </a:r>
            <a:endParaRPr lang="zh-CN" altLang="en-US" b="1" dirty="0">
              <a:solidFill>
                <a:schemeClr val="bg1"/>
              </a:solidFill>
            </a:endParaRPr>
          </a:p>
        </p:txBody>
      </p:sp>
      <p:sp>
        <p:nvSpPr>
          <p:cNvPr id="4" name="TextBox 3">
            <a:hlinkClick r:id="" action="ppaction://hlinkshowjump?jump=nextslide"/>
          </p:cNvPr>
          <p:cNvSpPr txBox="1"/>
          <p:nvPr/>
        </p:nvSpPr>
        <p:spPr>
          <a:xfrm>
            <a:off x="2305227" y="2837826"/>
            <a:ext cx="4509568" cy="1200329"/>
          </a:xfrm>
          <a:prstGeom prst="rect">
            <a:avLst/>
          </a:prstGeom>
          <a:noFill/>
        </p:spPr>
        <p:txBody>
          <a:bodyPr wrap="none" rtlCol="0">
            <a:spAutoFit/>
          </a:bodyPr>
          <a:lstStyle/>
          <a:p>
            <a:pPr algn="ctr"/>
            <a:r>
              <a:rPr lang="zh-CN" altLang="en-US" sz="7200" b="1" dirty="0">
                <a:solidFill>
                  <a:srgbClr val="FF33CC"/>
                </a:solidFill>
                <a:latin typeface="方正大黑简体" panose="03000509000000000000" pitchFamily="65" charset="-122"/>
                <a:ea typeface="方正大黑简体" panose="03000509000000000000" pitchFamily="65" charset="-122"/>
              </a:rPr>
              <a:t>需求</a:t>
            </a:r>
            <a:r>
              <a:rPr lang="zh-CN" altLang="en-US" sz="4800" b="1" dirty="0" smtClean="0">
                <a:solidFill>
                  <a:schemeClr val="bg1"/>
                </a:solidFill>
              </a:rPr>
              <a:t>与</a:t>
            </a:r>
            <a:r>
              <a:rPr lang="zh-CN" altLang="en-US" sz="7200" b="1" dirty="0">
                <a:solidFill>
                  <a:srgbClr val="00B050"/>
                </a:solidFill>
                <a:latin typeface="方正大黑简体" panose="03000509000000000000" pitchFamily="65" charset="-122"/>
                <a:ea typeface="方正大黑简体" panose="03000509000000000000" pitchFamily="65" charset="-122"/>
              </a:rPr>
              <a:t>定</a:t>
            </a:r>
            <a:r>
              <a:rPr lang="zh-CN" altLang="en-US" sz="7200" b="1" dirty="0" smtClean="0">
                <a:solidFill>
                  <a:srgbClr val="00B050"/>
                </a:solidFill>
                <a:latin typeface="方正大黑简体" panose="03000509000000000000" pitchFamily="65" charset="-122"/>
                <a:ea typeface="方正大黑简体" panose="03000509000000000000" pitchFamily="65" charset="-122"/>
              </a:rPr>
              <a:t>位</a:t>
            </a:r>
            <a:endParaRPr lang="zh-CN" altLang="en-US" sz="6000" b="1" dirty="0">
              <a:solidFill>
                <a:srgbClr val="00B050"/>
              </a:solidFill>
              <a:latin typeface="方正大黑简体" panose="03000509000000000000" pitchFamily="65" charset="-122"/>
              <a:ea typeface="方正大黑简体" panose="03000509000000000000" pitchFamily="65" charset="-122"/>
            </a:endParaRPr>
          </a:p>
        </p:txBody>
      </p:sp>
      <p:sp>
        <p:nvSpPr>
          <p:cNvPr id="5" name="TextBox 4"/>
          <p:cNvSpPr txBox="1"/>
          <p:nvPr/>
        </p:nvSpPr>
        <p:spPr>
          <a:xfrm>
            <a:off x="3347864" y="2133868"/>
            <a:ext cx="1968809" cy="461665"/>
          </a:xfrm>
          <a:prstGeom prst="rect">
            <a:avLst/>
          </a:prstGeom>
          <a:noFill/>
        </p:spPr>
        <p:txBody>
          <a:bodyPr wrap="none" rtlCol="0">
            <a:spAutoFit/>
          </a:bodyPr>
          <a:lstStyle/>
          <a:p>
            <a:r>
              <a:rPr lang="en-US" altLang="zh-CN" sz="2400" b="1" dirty="0" smtClean="0">
                <a:solidFill>
                  <a:schemeClr val="bg1"/>
                </a:solidFill>
              </a:rPr>
              <a:t>5.</a:t>
            </a:r>
            <a:r>
              <a:rPr lang="zh-CN" altLang="en-US" sz="2400" b="1" dirty="0">
                <a:solidFill>
                  <a:schemeClr val="bg1"/>
                </a:solidFill>
              </a:rPr>
              <a:t>项</a:t>
            </a:r>
            <a:r>
              <a:rPr lang="zh-CN" altLang="en-US" sz="2400" b="1" dirty="0" smtClean="0">
                <a:solidFill>
                  <a:schemeClr val="bg1"/>
                </a:solidFill>
              </a:rPr>
              <a:t>目的市场</a:t>
            </a:r>
            <a:endParaRPr lang="zh-CN" altLang="en-US" sz="2400" b="1" dirty="0">
              <a:solidFill>
                <a:schemeClr val="bg1"/>
              </a:solidFill>
            </a:endParaRPr>
          </a:p>
        </p:txBody>
      </p:sp>
    </p:spTree>
    <p:extLst>
      <p:ext uri="{BB962C8B-B14F-4D97-AF65-F5344CB8AC3E}">
        <p14:creationId xmlns:p14="http://schemas.microsoft.com/office/powerpoint/2010/main" val="1180311645"/>
      </p:ext>
    </p:extLst>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115" t="-2" r="22681"/>
          <a:stretch/>
        </p:blipFill>
        <p:spPr>
          <a:xfrm>
            <a:off x="-29310" y="0"/>
            <a:ext cx="9173310" cy="6858000"/>
          </a:xfrm>
          <a:prstGeom prst="rect">
            <a:avLst/>
          </a:prstGeom>
        </p:spPr>
      </p:pic>
      <p:sp>
        <p:nvSpPr>
          <p:cNvPr id="3" name="TextBox 2"/>
          <p:cNvSpPr txBox="1"/>
          <p:nvPr/>
        </p:nvSpPr>
        <p:spPr>
          <a:xfrm>
            <a:off x="1311102" y="1916832"/>
            <a:ext cx="6492483" cy="1862048"/>
          </a:xfrm>
          <a:prstGeom prst="rect">
            <a:avLst/>
          </a:prstGeom>
          <a:noFill/>
        </p:spPr>
        <p:txBody>
          <a:bodyPr wrap="none" rtlCol="0">
            <a:spAutoFit/>
          </a:bodyPr>
          <a:lstStyle/>
          <a:p>
            <a:r>
              <a:rPr lang="en-US" altLang="zh-CN" sz="11500" dirty="0" smtClean="0">
                <a:solidFill>
                  <a:schemeClr val="bg1"/>
                </a:solidFill>
                <a:latin typeface="方正悬针篆变简体" panose="02000000000000000000" pitchFamily="2" charset="-122"/>
                <a:ea typeface="方正悬针篆变简体" panose="02000000000000000000" pitchFamily="2" charset="-122"/>
              </a:rPr>
              <a:t> </a:t>
            </a:r>
            <a:r>
              <a:rPr lang="zh-CN" altLang="en-US" sz="11500" dirty="0" smtClean="0">
                <a:solidFill>
                  <a:schemeClr val="bg1"/>
                </a:solidFill>
                <a:latin typeface="方正悬针篆变简体" panose="02000000000000000000" pitchFamily="2" charset="-122"/>
                <a:ea typeface="方正悬针篆变简体" panose="02000000000000000000" pitchFamily="2" charset="-122"/>
              </a:rPr>
              <a:t>需求分析</a:t>
            </a:r>
            <a:endParaRPr lang="zh-CN" altLang="en-US" sz="11500" dirty="0">
              <a:solidFill>
                <a:schemeClr val="bg1"/>
              </a:solidFill>
              <a:latin typeface="方正悬针篆变简体" panose="02000000000000000000" pitchFamily="2" charset="-122"/>
              <a:ea typeface="方正悬针篆变简体" panose="02000000000000000000" pitchFamily="2" charset="-122"/>
            </a:endParaRPr>
          </a:p>
        </p:txBody>
      </p:sp>
      <p:sp>
        <p:nvSpPr>
          <p:cNvPr id="4" name="TextBox 3"/>
          <p:cNvSpPr txBox="1"/>
          <p:nvPr/>
        </p:nvSpPr>
        <p:spPr>
          <a:xfrm>
            <a:off x="1475656" y="4293096"/>
            <a:ext cx="2646878"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4800" dirty="0">
                <a:solidFill>
                  <a:schemeClr val="bg1"/>
                </a:solidFill>
              </a:rPr>
              <a:t>市场份额</a:t>
            </a:r>
          </a:p>
        </p:txBody>
      </p:sp>
      <p:sp>
        <p:nvSpPr>
          <p:cNvPr id="6" name="TextBox 5"/>
          <p:cNvSpPr txBox="1"/>
          <p:nvPr/>
        </p:nvSpPr>
        <p:spPr>
          <a:xfrm>
            <a:off x="5076056" y="4307141"/>
            <a:ext cx="2646878" cy="83099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4800" dirty="0">
                <a:solidFill>
                  <a:schemeClr val="bg1"/>
                </a:solidFill>
              </a:rPr>
              <a:t>智能家庭</a:t>
            </a:r>
          </a:p>
        </p:txBody>
      </p:sp>
    </p:spTree>
    <p:extLst>
      <p:ext uri="{BB962C8B-B14F-4D97-AF65-F5344CB8AC3E}">
        <p14:creationId xmlns:p14="http://schemas.microsoft.com/office/powerpoint/2010/main" val="133985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set>
                                      <p:cBhvr>
                                        <p:cTn id="7" dur="455" fill="hold">
                                          <p:stCondLst>
                                            <p:cond delay="0"/>
                                          </p:stCondLst>
                                        </p:cTn>
                                        <p:tgtEl>
                                          <p:spTgt spid="3"/>
                                        </p:tgtEl>
                                        <p:attrNameLst>
                                          <p:attrName>style.rotation</p:attrName>
                                        </p:attrNameLst>
                                      </p:cBhvr>
                                      <p:to>
                                        <p:strVal val="-45.0"/>
                                      </p:to>
                                    </p:set>
                                    <p:anim calcmode="lin" valueType="num">
                                      <p:cBhvr>
                                        <p:cTn id="8"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5"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9" dur="1000" fill="hold"/>
                                        <p:tgtEl>
                                          <p:spTgt spid="4"/>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25036"/>
          <a:stretch/>
        </p:blipFill>
        <p:spPr>
          <a:xfrm>
            <a:off x="0" y="0"/>
            <a:ext cx="9144000" cy="6858000"/>
          </a:xfrm>
          <a:prstGeom prst="rect">
            <a:avLst/>
          </a:prstGeom>
        </p:spPr>
      </p:pic>
      <p:sp>
        <p:nvSpPr>
          <p:cNvPr id="3" name="TextBox 2"/>
          <p:cNvSpPr txBox="1"/>
          <p:nvPr/>
        </p:nvSpPr>
        <p:spPr>
          <a:xfrm>
            <a:off x="1311102" y="1916832"/>
            <a:ext cx="6452407" cy="1862048"/>
          </a:xfrm>
          <a:prstGeom prst="rect">
            <a:avLst/>
          </a:prstGeom>
          <a:noFill/>
        </p:spPr>
        <p:txBody>
          <a:bodyPr wrap="none" rtlCol="0">
            <a:spAutoFit/>
          </a:bodyPr>
          <a:lstStyle/>
          <a:p>
            <a:r>
              <a:rPr lang="en-US" altLang="zh-CN" sz="11500" dirty="0" smtClean="0">
                <a:solidFill>
                  <a:schemeClr val="bg1"/>
                </a:solidFill>
                <a:latin typeface="方正悬针篆变简体" panose="02000000000000000000" pitchFamily="2" charset="-122"/>
                <a:ea typeface="方正悬针篆变简体" panose="02000000000000000000" pitchFamily="2" charset="-122"/>
              </a:rPr>
              <a:t> </a:t>
            </a:r>
            <a:r>
              <a:rPr lang="zh-CN" altLang="en-US" sz="11500" dirty="0" smtClean="0">
                <a:solidFill>
                  <a:schemeClr val="bg1"/>
                </a:solidFill>
                <a:latin typeface="方正悬针篆变简体" panose="02000000000000000000" pitchFamily="2" charset="-122"/>
                <a:ea typeface="方正悬针篆变简体" panose="02000000000000000000" pitchFamily="2" charset="-122"/>
              </a:rPr>
              <a:t>市场定位</a:t>
            </a:r>
            <a:endParaRPr lang="zh-CN" altLang="en-US" sz="11500" dirty="0">
              <a:solidFill>
                <a:schemeClr val="bg1"/>
              </a:solidFill>
              <a:latin typeface="方正悬针篆变简体" panose="02000000000000000000" pitchFamily="2" charset="-122"/>
              <a:ea typeface="方正悬针篆变简体" panose="02000000000000000000" pitchFamily="2" charset="-122"/>
            </a:endParaRPr>
          </a:p>
        </p:txBody>
      </p:sp>
      <p:sp>
        <p:nvSpPr>
          <p:cNvPr id="4" name="TextBox 3"/>
          <p:cNvSpPr txBox="1"/>
          <p:nvPr/>
        </p:nvSpPr>
        <p:spPr>
          <a:xfrm>
            <a:off x="1475656" y="4293096"/>
            <a:ext cx="2646878" cy="830997"/>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4800" dirty="0" smtClean="0">
                <a:solidFill>
                  <a:schemeClr val="bg1"/>
                </a:solidFill>
              </a:rPr>
              <a:t>前期定位</a:t>
            </a:r>
            <a:endParaRPr lang="zh-CN" altLang="en-US" sz="4800" dirty="0">
              <a:solidFill>
                <a:schemeClr val="bg1"/>
              </a:solidFill>
            </a:endParaRPr>
          </a:p>
        </p:txBody>
      </p:sp>
      <p:sp>
        <p:nvSpPr>
          <p:cNvPr id="5" name="TextBox 4"/>
          <p:cNvSpPr txBox="1"/>
          <p:nvPr/>
        </p:nvSpPr>
        <p:spPr>
          <a:xfrm>
            <a:off x="5076056" y="4307141"/>
            <a:ext cx="2646878" cy="830997"/>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zh-CN" altLang="en-US" sz="4800" dirty="0" smtClean="0">
                <a:solidFill>
                  <a:schemeClr val="bg1"/>
                </a:solidFill>
              </a:rPr>
              <a:t>后期定位</a:t>
            </a:r>
            <a:endParaRPr lang="zh-CN" altLang="en-US" sz="4800" dirty="0">
              <a:solidFill>
                <a:schemeClr val="bg1"/>
              </a:solidFill>
            </a:endParaRPr>
          </a:p>
        </p:txBody>
      </p:sp>
    </p:spTree>
    <p:extLst>
      <p:ext uri="{BB962C8B-B14F-4D97-AF65-F5344CB8AC3E}">
        <p14:creationId xmlns:p14="http://schemas.microsoft.com/office/powerpoint/2010/main" val="13258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4"/>
                                        </p:tgtEl>
                                        <p:attrNameLst>
                                          <p:attrName>style.visibility</p:attrName>
                                        </p:attrNameLst>
                                      </p:cBhvr>
                                      <p:to>
                                        <p:strVal val="visible"/>
                                      </p:to>
                                    </p:set>
                                    <p:set>
                                      <p:cBhvr>
                                        <p:cTn id="14" dur="455" fill="hold">
                                          <p:stCondLst>
                                            <p:cond delay="0"/>
                                          </p:stCondLst>
                                        </p:cTn>
                                        <p:tgtEl>
                                          <p:spTgt spid="4"/>
                                        </p:tgtEl>
                                        <p:attrNameLst>
                                          <p:attrName>style.rotation</p:attrName>
                                        </p:attrNameLst>
                                      </p:cBhvr>
                                      <p:to>
                                        <p:strVal val="-45.0"/>
                                      </p:to>
                                    </p:set>
                                    <p:anim calcmode="lin" valueType="num">
                                      <p:cBhvr>
                                        <p:cTn id="15" dur="455" fill="hold">
                                          <p:stCondLst>
                                            <p:cond delay="455"/>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 y="0"/>
            <a:ext cx="9144000" cy="6858000"/>
          </a:xfrm>
          <a:prstGeom prst="rect">
            <a:avLst/>
          </a:prstGeom>
        </p:spPr>
      </p:pic>
      <p:sp>
        <p:nvSpPr>
          <p:cNvPr id="3" name="TextBox 2"/>
          <p:cNvSpPr txBox="1"/>
          <p:nvPr/>
        </p:nvSpPr>
        <p:spPr>
          <a:xfrm>
            <a:off x="7009316" y="4288944"/>
            <a:ext cx="587020" cy="369332"/>
          </a:xfrm>
          <a:prstGeom prst="rect">
            <a:avLst/>
          </a:prstGeom>
          <a:noFill/>
        </p:spPr>
        <p:txBody>
          <a:bodyPr wrap="none" rtlCol="0">
            <a:spAutoFit/>
          </a:bodyPr>
          <a:lstStyle/>
          <a:p>
            <a:r>
              <a:rPr lang="en-US" altLang="zh-CN" b="1" dirty="0">
                <a:solidFill>
                  <a:schemeClr val="bg1"/>
                </a:solidFill>
              </a:rPr>
              <a:t>8</a:t>
            </a:r>
            <a:r>
              <a:rPr lang="en-US" altLang="zh-CN" b="1" dirty="0" smtClean="0">
                <a:solidFill>
                  <a:schemeClr val="bg1"/>
                </a:solidFill>
              </a:rPr>
              <a:t>0%</a:t>
            </a:r>
            <a:endParaRPr lang="zh-CN" altLang="en-US" b="1" dirty="0">
              <a:solidFill>
                <a:schemeClr val="bg1"/>
              </a:solidFill>
            </a:endParaRPr>
          </a:p>
        </p:txBody>
      </p:sp>
      <p:sp>
        <p:nvSpPr>
          <p:cNvPr id="4" name="TextBox 3">
            <a:hlinkClick r:id="" action="ppaction://hlinkshowjump?jump=nextslide"/>
          </p:cNvPr>
          <p:cNvSpPr txBox="1"/>
          <p:nvPr/>
        </p:nvSpPr>
        <p:spPr>
          <a:xfrm>
            <a:off x="2305229" y="2837826"/>
            <a:ext cx="4509568" cy="1200329"/>
          </a:xfrm>
          <a:prstGeom prst="rect">
            <a:avLst/>
          </a:prstGeom>
          <a:noFill/>
        </p:spPr>
        <p:txBody>
          <a:bodyPr wrap="none" rtlCol="0">
            <a:spAutoFit/>
          </a:bodyPr>
          <a:lstStyle/>
          <a:p>
            <a:pPr algn="ctr"/>
            <a:r>
              <a:rPr lang="zh-CN" altLang="en-US" sz="7200" b="1" dirty="0">
                <a:solidFill>
                  <a:srgbClr val="FFC000"/>
                </a:solidFill>
                <a:latin typeface="方正大黑简体" panose="03000509000000000000" pitchFamily="65" charset="-122"/>
                <a:ea typeface="方正大黑简体" panose="03000509000000000000" pitchFamily="65" charset="-122"/>
              </a:rPr>
              <a:t>产品</a:t>
            </a:r>
            <a:r>
              <a:rPr lang="zh-CN" altLang="en-US" sz="4800" b="1" dirty="0" smtClean="0">
                <a:solidFill>
                  <a:schemeClr val="bg1"/>
                </a:solidFill>
              </a:rPr>
              <a:t>与</a:t>
            </a:r>
            <a:r>
              <a:rPr lang="zh-CN" altLang="en-US" sz="7200" b="1" dirty="0">
                <a:solidFill>
                  <a:srgbClr val="FF33CC"/>
                </a:solidFill>
                <a:latin typeface="方正大黑简体" panose="03000509000000000000" pitchFamily="65" charset="-122"/>
                <a:ea typeface="方正大黑简体" panose="03000509000000000000" pitchFamily="65" charset="-122"/>
              </a:rPr>
              <a:t>利润</a:t>
            </a:r>
          </a:p>
        </p:txBody>
      </p:sp>
      <p:sp>
        <p:nvSpPr>
          <p:cNvPr id="5" name="TextBox 4"/>
          <p:cNvSpPr txBox="1"/>
          <p:nvPr/>
        </p:nvSpPr>
        <p:spPr>
          <a:xfrm>
            <a:off x="3347864" y="2133868"/>
            <a:ext cx="1968809" cy="461665"/>
          </a:xfrm>
          <a:prstGeom prst="rect">
            <a:avLst/>
          </a:prstGeom>
          <a:noFill/>
        </p:spPr>
        <p:txBody>
          <a:bodyPr wrap="none" rtlCol="0">
            <a:spAutoFit/>
          </a:bodyPr>
          <a:lstStyle/>
          <a:p>
            <a:r>
              <a:rPr lang="en-US" altLang="zh-CN" sz="2400" b="1" dirty="0" smtClean="0">
                <a:solidFill>
                  <a:schemeClr val="bg1"/>
                </a:solidFill>
              </a:rPr>
              <a:t>6.</a:t>
            </a:r>
            <a:r>
              <a:rPr lang="zh-CN" altLang="en-US" sz="2400" b="1" dirty="0">
                <a:solidFill>
                  <a:schemeClr val="bg1"/>
                </a:solidFill>
              </a:rPr>
              <a:t>项</a:t>
            </a:r>
            <a:r>
              <a:rPr lang="zh-CN" altLang="en-US" sz="2400" b="1" dirty="0" smtClean="0">
                <a:solidFill>
                  <a:schemeClr val="bg1"/>
                </a:solidFill>
              </a:rPr>
              <a:t>目</a:t>
            </a:r>
            <a:r>
              <a:rPr lang="zh-CN" altLang="en-US" sz="2400" b="1" dirty="0">
                <a:solidFill>
                  <a:schemeClr val="bg1"/>
                </a:solidFill>
              </a:rPr>
              <a:t>的效益</a:t>
            </a:r>
          </a:p>
        </p:txBody>
      </p:sp>
    </p:spTree>
    <p:extLst>
      <p:ext uri="{BB962C8B-B14F-4D97-AF65-F5344CB8AC3E}">
        <p14:creationId xmlns:p14="http://schemas.microsoft.com/office/powerpoint/2010/main" val="2021540016"/>
      </p:ext>
    </p:extLst>
  </p:cSld>
  <p:clrMapOvr>
    <a:masterClrMapping/>
  </p:clrMapOvr>
  <p:transition spd="slow">
    <p:cover dir="l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6348" r="18687"/>
          <a:stretch/>
        </p:blipFill>
        <p:spPr>
          <a:xfrm>
            <a:off x="-1" y="0"/>
            <a:ext cx="9144001" cy="6858000"/>
          </a:xfrm>
          <a:prstGeom prst="rect">
            <a:avLst/>
          </a:prstGeom>
        </p:spPr>
      </p:pic>
      <p:sp>
        <p:nvSpPr>
          <p:cNvPr id="4" name="TextBox 3"/>
          <p:cNvSpPr txBox="1"/>
          <p:nvPr/>
        </p:nvSpPr>
        <p:spPr>
          <a:xfrm>
            <a:off x="1530140" y="1566952"/>
            <a:ext cx="6083717" cy="1862048"/>
          </a:xfrm>
          <a:prstGeom prst="rect">
            <a:avLst/>
          </a:prstGeom>
          <a:noFill/>
        </p:spPr>
        <p:txBody>
          <a:bodyPr wrap="none" rtlCol="0">
            <a:spAutoFit/>
          </a:bodyPr>
          <a:lstStyle/>
          <a:p>
            <a:r>
              <a:rPr lang="zh-CN" altLang="en-US" sz="11500" dirty="0">
                <a:solidFill>
                  <a:schemeClr val="bg1"/>
                </a:solidFill>
                <a:latin typeface="方正剪纸简体" panose="03000509000000000000" pitchFamily="65" charset="-122"/>
                <a:ea typeface="方正剪纸简体" panose="03000509000000000000" pitchFamily="65" charset="-122"/>
              </a:rPr>
              <a:t>产品分析</a:t>
            </a:r>
          </a:p>
        </p:txBody>
      </p:sp>
      <p:sp>
        <p:nvSpPr>
          <p:cNvPr id="5" name="TextBox 4"/>
          <p:cNvSpPr txBox="1"/>
          <p:nvPr/>
        </p:nvSpPr>
        <p:spPr>
          <a:xfrm>
            <a:off x="1530140" y="4470210"/>
            <a:ext cx="2646878" cy="830997"/>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4800" dirty="0">
                <a:solidFill>
                  <a:schemeClr val="bg1"/>
                </a:solidFill>
              </a:rPr>
              <a:t>开发周期</a:t>
            </a:r>
          </a:p>
        </p:txBody>
      </p:sp>
      <p:sp>
        <p:nvSpPr>
          <p:cNvPr id="9" name="TextBox 8"/>
          <p:cNvSpPr txBox="1"/>
          <p:nvPr/>
        </p:nvSpPr>
        <p:spPr>
          <a:xfrm>
            <a:off x="4966979" y="4470209"/>
            <a:ext cx="2646878" cy="830997"/>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4800" dirty="0">
                <a:solidFill>
                  <a:schemeClr val="bg1"/>
                </a:solidFill>
              </a:rPr>
              <a:t>产品服务</a:t>
            </a:r>
          </a:p>
        </p:txBody>
      </p:sp>
    </p:spTree>
    <p:extLst>
      <p:ext uri="{BB962C8B-B14F-4D97-AF65-F5344CB8AC3E}">
        <p14:creationId xmlns:p14="http://schemas.microsoft.com/office/powerpoint/2010/main" val="428823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5078" t="278" r="9745" b="-278"/>
          <a:stretch/>
        </p:blipFill>
        <p:spPr>
          <a:xfrm>
            <a:off x="0" y="0"/>
            <a:ext cx="9169856" cy="6858000"/>
          </a:xfrm>
          <a:prstGeom prst="rect">
            <a:avLst/>
          </a:prstGeom>
        </p:spPr>
      </p:pic>
      <p:sp>
        <p:nvSpPr>
          <p:cNvPr id="5" name="标题 1"/>
          <p:cNvSpPr txBox="1">
            <a:spLocks/>
          </p:cNvSpPr>
          <p:nvPr/>
        </p:nvSpPr>
        <p:spPr>
          <a:xfrm>
            <a:off x="-23316" y="-122327"/>
            <a:ext cx="9167316" cy="7095064"/>
          </a:xfrm>
          <a:prstGeom prst="rect">
            <a:avLst/>
          </a:prstGeom>
          <a:solidFill>
            <a:schemeClr val="tx1">
              <a:alpha val="69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4" name="TextBox 3"/>
          <p:cNvSpPr txBox="1"/>
          <p:nvPr/>
        </p:nvSpPr>
        <p:spPr>
          <a:xfrm flipH="1">
            <a:off x="3203847" y="764704"/>
            <a:ext cx="3131477" cy="1323439"/>
          </a:xfrm>
          <a:prstGeom prst="rect">
            <a:avLst/>
          </a:prstGeom>
          <a:noFill/>
        </p:spPr>
        <p:txBody>
          <a:bodyPr wrap="square" rtlCol="0">
            <a:spAutoFit/>
          </a:bodyPr>
          <a:lstStyle/>
          <a:p>
            <a:r>
              <a:rPr lang="zh-CN" altLang="en-US" sz="8000" dirty="0">
                <a:solidFill>
                  <a:srgbClr val="FFC000"/>
                </a:solidFill>
                <a:latin typeface="方正剪纸简体" panose="03000509000000000000" pitchFamily="65" charset="-122"/>
                <a:ea typeface="方正剪纸简体" panose="03000509000000000000" pitchFamily="65" charset="-122"/>
              </a:rPr>
              <a:t>透</a:t>
            </a:r>
            <a:r>
              <a:rPr lang="zh-CN" altLang="en-US" sz="8000" dirty="0" smtClean="0">
                <a:solidFill>
                  <a:srgbClr val="FFC000"/>
                </a:solidFill>
                <a:latin typeface="方正剪纸简体" panose="03000509000000000000" pitchFamily="65" charset="-122"/>
                <a:ea typeface="方正剪纸简体" panose="03000509000000000000" pitchFamily="65" charset="-122"/>
              </a:rPr>
              <a:t>光</a:t>
            </a:r>
            <a:endParaRPr lang="zh-CN" altLang="en-US" sz="8000" dirty="0">
              <a:solidFill>
                <a:srgbClr val="FFC000"/>
              </a:solidFill>
              <a:latin typeface="方正剪纸简体" panose="03000509000000000000" pitchFamily="65" charset="-122"/>
              <a:ea typeface="方正剪纸简体" panose="03000509000000000000" pitchFamily="65" charset="-122"/>
            </a:endParaRPr>
          </a:p>
        </p:txBody>
      </p:sp>
      <p:sp>
        <p:nvSpPr>
          <p:cNvPr id="6" name="TextBox 5"/>
          <p:cNvSpPr txBox="1"/>
          <p:nvPr/>
        </p:nvSpPr>
        <p:spPr>
          <a:xfrm>
            <a:off x="5796136" y="4077072"/>
            <a:ext cx="2236510" cy="1323439"/>
          </a:xfrm>
          <a:prstGeom prst="rect">
            <a:avLst/>
          </a:prstGeom>
          <a:noFill/>
        </p:spPr>
        <p:txBody>
          <a:bodyPr wrap="none" rtlCol="0">
            <a:spAutoFit/>
          </a:bodyPr>
          <a:lstStyle/>
          <a:p>
            <a:r>
              <a:rPr lang="zh-CN" altLang="en-US" sz="8000" dirty="0">
                <a:solidFill>
                  <a:srgbClr val="00B0F0"/>
                </a:solidFill>
                <a:latin typeface="方正剪纸简体" panose="03000509000000000000" pitchFamily="65" charset="-122"/>
                <a:ea typeface="方正剪纸简体" panose="03000509000000000000" pitchFamily="65" charset="-122"/>
              </a:rPr>
              <a:t>遮光</a:t>
            </a:r>
          </a:p>
        </p:txBody>
      </p:sp>
    </p:spTree>
    <p:extLst>
      <p:ext uri="{BB962C8B-B14F-4D97-AF65-F5344CB8AC3E}">
        <p14:creationId xmlns:p14="http://schemas.microsoft.com/office/powerpoint/2010/main" val="387822690"/>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4" name="TextBox 3"/>
          <p:cNvSpPr txBox="1"/>
          <p:nvPr/>
        </p:nvSpPr>
        <p:spPr>
          <a:xfrm>
            <a:off x="1530140" y="1566952"/>
            <a:ext cx="6083717" cy="1862048"/>
          </a:xfrm>
          <a:prstGeom prst="rect">
            <a:avLst/>
          </a:prstGeom>
          <a:noFill/>
        </p:spPr>
        <p:txBody>
          <a:bodyPr wrap="none" rtlCol="0">
            <a:spAutoFit/>
          </a:bodyPr>
          <a:lstStyle/>
          <a:p>
            <a:r>
              <a:rPr lang="zh-CN" altLang="en-US" sz="11500" dirty="0">
                <a:solidFill>
                  <a:schemeClr val="bg1"/>
                </a:solidFill>
                <a:latin typeface="方正剪纸简体" panose="03000509000000000000" pitchFamily="65" charset="-122"/>
                <a:ea typeface="方正剪纸简体" panose="03000509000000000000" pitchFamily="65" charset="-122"/>
              </a:rPr>
              <a:t>产</a:t>
            </a:r>
            <a:r>
              <a:rPr lang="zh-CN" altLang="en-US" sz="11500" dirty="0" smtClean="0">
                <a:solidFill>
                  <a:schemeClr val="bg1"/>
                </a:solidFill>
                <a:latin typeface="方正剪纸简体" panose="03000509000000000000" pitchFamily="65" charset="-122"/>
                <a:ea typeface="方正剪纸简体" panose="03000509000000000000" pitchFamily="65" charset="-122"/>
              </a:rPr>
              <a:t>品效益</a:t>
            </a:r>
            <a:endParaRPr lang="zh-CN" altLang="en-US" sz="11500" dirty="0">
              <a:solidFill>
                <a:schemeClr val="bg1"/>
              </a:solidFill>
              <a:latin typeface="方正剪纸简体" panose="03000509000000000000" pitchFamily="65" charset="-122"/>
              <a:ea typeface="方正剪纸简体" panose="03000509000000000000" pitchFamily="65" charset="-122"/>
            </a:endParaRPr>
          </a:p>
        </p:txBody>
      </p:sp>
      <p:sp>
        <p:nvSpPr>
          <p:cNvPr id="5" name="TextBox 4"/>
          <p:cNvSpPr txBox="1"/>
          <p:nvPr/>
        </p:nvSpPr>
        <p:spPr>
          <a:xfrm>
            <a:off x="1530140" y="4470210"/>
            <a:ext cx="2646878" cy="83099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4800" dirty="0"/>
              <a:t>产</a:t>
            </a:r>
            <a:r>
              <a:rPr lang="zh-CN" altLang="en-US" sz="4800" dirty="0" smtClean="0"/>
              <a:t>品</a:t>
            </a:r>
            <a:r>
              <a:rPr lang="zh-CN" altLang="en-US" sz="4800" dirty="0"/>
              <a:t>营</a:t>
            </a:r>
            <a:r>
              <a:rPr lang="zh-CN" altLang="en-US" sz="4800" dirty="0" smtClean="0"/>
              <a:t>销</a:t>
            </a:r>
            <a:endParaRPr lang="zh-CN" altLang="en-US" sz="4800" dirty="0"/>
          </a:p>
        </p:txBody>
      </p:sp>
      <p:sp>
        <p:nvSpPr>
          <p:cNvPr id="9" name="TextBox 8"/>
          <p:cNvSpPr txBox="1"/>
          <p:nvPr/>
        </p:nvSpPr>
        <p:spPr>
          <a:xfrm>
            <a:off x="4966979" y="4470209"/>
            <a:ext cx="2646878" cy="830997"/>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zh-CN" altLang="en-US" sz="4800" dirty="0"/>
              <a:t>产</a:t>
            </a:r>
            <a:r>
              <a:rPr lang="zh-CN" altLang="en-US" sz="4800" dirty="0" smtClean="0"/>
              <a:t>品</a:t>
            </a:r>
            <a:r>
              <a:rPr lang="zh-CN" altLang="en-US" sz="4800" dirty="0"/>
              <a:t>利润</a:t>
            </a:r>
          </a:p>
        </p:txBody>
      </p:sp>
    </p:spTree>
    <p:extLst>
      <p:ext uri="{BB962C8B-B14F-4D97-AF65-F5344CB8AC3E}">
        <p14:creationId xmlns:p14="http://schemas.microsoft.com/office/powerpoint/2010/main" val="36179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52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anim calcmode="lin" valueType="num">
                                      <p:cBhvr>
                                        <p:cTn id="16" dur="500" fill="hold"/>
                                        <p:tgtEl>
                                          <p:spTgt spid="5"/>
                                        </p:tgtEl>
                                        <p:attrNameLst>
                                          <p:attrName>ppt_x</p:attrName>
                                        </p:attrNameLst>
                                      </p:cBhvr>
                                      <p:tavLst>
                                        <p:tav tm="0">
                                          <p:val>
                                            <p:fltVal val="0.5"/>
                                          </p:val>
                                        </p:tav>
                                        <p:tav tm="100000">
                                          <p:val>
                                            <p:strVal val="#ppt_x"/>
                                          </p:val>
                                        </p:tav>
                                      </p:tavLst>
                                    </p:anim>
                                    <p:anim calcmode="lin" valueType="num">
                                      <p:cBhvr>
                                        <p:cTn id="17"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12"/>
            <a:ext cx="9152016" cy="6864012"/>
          </a:xfrm>
          <a:prstGeom prst="rect">
            <a:avLst/>
          </a:prstGeom>
        </p:spPr>
      </p:pic>
      <p:sp>
        <p:nvSpPr>
          <p:cNvPr id="3" name="TextBox 2"/>
          <p:cNvSpPr txBox="1"/>
          <p:nvPr/>
        </p:nvSpPr>
        <p:spPr>
          <a:xfrm>
            <a:off x="7009316" y="4288944"/>
            <a:ext cx="587020" cy="369332"/>
          </a:xfrm>
          <a:prstGeom prst="rect">
            <a:avLst/>
          </a:prstGeom>
          <a:noFill/>
        </p:spPr>
        <p:txBody>
          <a:bodyPr wrap="none" rtlCol="0">
            <a:spAutoFit/>
          </a:bodyPr>
          <a:lstStyle/>
          <a:p>
            <a:r>
              <a:rPr lang="en-US" altLang="zh-CN" b="1" dirty="0" smtClean="0">
                <a:solidFill>
                  <a:schemeClr val="bg1"/>
                </a:solidFill>
              </a:rPr>
              <a:t>90%</a:t>
            </a:r>
            <a:endParaRPr lang="zh-CN" altLang="en-US" b="1" dirty="0">
              <a:solidFill>
                <a:schemeClr val="bg1"/>
              </a:solidFill>
            </a:endParaRPr>
          </a:p>
        </p:txBody>
      </p:sp>
      <p:sp>
        <p:nvSpPr>
          <p:cNvPr id="4" name="TextBox 3">
            <a:hlinkClick r:id="" action="ppaction://hlinkshowjump?jump=nextslide"/>
          </p:cNvPr>
          <p:cNvSpPr txBox="1"/>
          <p:nvPr/>
        </p:nvSpPr>
        <p:spPr>
          <a:xfrm>
            <a:off x="1378693" y="2837826"/>
            <a:ext cx="6362639" cy="1200329"/>
          </a:xfrm>
          <a:prstGeom prst="rect">
            <a:avLst/>
          </a:prstGeom>
          <a:noFill/>
        </p:spPr>
        <p:txBody>
          <a:bodyPr wrap="none" rtlCol="0">
            <a:spAutoFit/>
          </a:bodyPr>
          <a:lstStyle/>
          <a:p>
            <a:pPr algn="ctr"/>
            <a:r>
              <a:rPr lang="zh-CN" altLang="en-US" sz="7200" b="1" dirty="0">
                <a:solidFill>
                  <a:srgbClr val="92D050"/>
                </a:solidFill>
                <a:latin typeface="方正大黑简体" panose="03000509000000000000" pitchFamily="65" charset="-122"/>
                <a:ea typeface="方正大黑简体" panose="03000509000000000000" pitchFamily="65" charset="-122"/>
              </a:rPr>
              <a:t>创业</a:t>
            </a:r>
            <a:r>
              <a:rPr lang="zh-CN" altLang="en-US" sz="7200" b="1" dirty="0" smtClean="0">
                <a:solidFill>
                  <a:srgbClr val="92D050"/>
                </a:solidFill>
                <a:latin typeface="方正大黑简体" panose="03000509000000000000" pitchFamily="65" charset="-122"/>
                <a:ea typeface="方正大黑简体" panose="03000509000000000000" pitchFamily="65" charset="-122"/>
              </a:rPr>
              <a:t>者</a:t>
            </a:r>
            <a:r>
              <a:rPr lang="zh-CN" altLang="en-US" sz="4800" b="1" dirty="0" smtClean="0">
                <a:solidFill>
                  <a:schemeClr val="bg1"/>
                </a:solidFill>
              </a:rPr>
              <a:t>与</a:t>
            </a:r>
            <a:r>
              <a:rPr lang="zh-CN" altLang="en-US" sz="7200" b="1" dirty="0">
                <a:solidFill>
                  <a:srgbClr val="00B0F0"/>
                </a:solidFill>
                <a:latin typeface="方正大黑简体" panose="03000509000000000000" pitchFamily="65" charset="-122"/>
                <a:ea typeface="方正大黑简体" panose="03000509000000000000" pitchFamily="65" charset="-122"/>
              </a:rPr>
              <a:t>投资</a:t>
            </a:r>
            <a:r>
              <a:rPr lang="zh-CN" altLang="en-US" sz="7200" b="1" dirty="0" smtClean="0">
                <a:solidFill>
                  <a:srgbClr val="00B0F0"/>
                </a:solidFill>
                <a:latin typeface="方正大黑简体" panose="03000509000000000000" pitchFamily="65" charset="-122"/>
                <a:ea typeface="方正大黑简体" panose="03000509000000000000" pitchFamily="65" charset="-122"/>
              </a:rPr>
              <a:t>者</a:t>
            </a:r>
            <a:endParaRPr lang="zh-CN" altLang="en-US" sz="6000" b="1" dirty="0">
              <a:solidFill>
                <a:srgbClr val="00B0F0"/>
              </a:solidFill>
              <a:latin typeface="方正大黑简体" panose="03000509000000000000" pitchFamily="65" charset="-122"/>
              <a:ea typeface="方正大黑简体" panose="03000509000000000000" pitchFamily="65" charset="-122"/>
            </a:endParaRPr>
          </a:p>
        </p:txBody>
      </p:sp>
      <p:sp>
        <p:nvSpPr>
          <p:cNvPr id="5" name="TextBox 4"/>
          <p:cNvSpPr txBox="1"/>
          <p:nvPr/>
        </p:nvSpPr>
        <p:spPr>
          <a:xfrm>
            <a:off x="3347864" y="2133868"/>
            <a:ext cx="2896947" cy="461665"/>
          </a:xfrm>
          <a:prstGeom prst="rect">
            <a:avLst/>
          </a:prstGeom>
          <a:noFill/>
        </p:spPr>
        <p:txBody>
          <a:bodyPr wrap="none" rtlCol="0">
            <a:spAutoFit/>
          </a:bodyPr>
          <a:lstStyle/>
          <a:p>
            <a:r>
              <a:rPr lang="en-US" altLang="zh-CN" sz="2400" b="1" dirty="0">
                <a:solidFill>
                  <a:schemeClr val="bg1"/>
                </a:solidFill>
              </a:rPr>
              <a:t>7</a:t>
            </a:r>
            <a:r>
              <a:rPr lang="en-US" altLang="zh-CN" sz="2400" b="1" dirty="0" smtClean="0">
                <a:solidFill>
                  <a:schemeClr val="bg1"/>
                </a:solidFill>
              </a:rPr>
              <a:t>.</a:t>
            </a:r>
            <a:r>
              <a:rPr lang="zh-CN" altLang="en-US" sz="2400" b="1" dirty="0">
                <a:solidFill>
                  <a:schemeClr val="bg1"/>
                </a:solidFill>
              </a:rPr>
              <a:t>项</a:t>
            </a:r>
            <a:r>
              <a:rPr lang="zh-CN" altLang="en-US" sz="2400" b="1" dirty="0" smtClean="0">
                <a:solidFill>
                  <a:schemeClr val="bg1"/>
                </a:solidFill>
              </a:rPr>
              <a:t>目的风险和挑战</a:t>
            </a:r>
            <a:endParaRPr lang="zh-CN" altLang="en-US" sz="2400" b="1" dirty="0">
              <a:solidFill>
                <a:schemeClr val="bg1"/>
              </a:solidFill>
            </a:endParaRPr>
          </a:p>
        </p:txBody>
      </p:sp>
    </p:spTree>
    <p:extLst>
      <p:ext uri="{BB962C8B-B14F-4D97-AF65-F5344CB8AC3E}">
        <p14:creationId xmlns:p14="http://schemas.microsoft.com/office/powerpoint/2010/main" val="386634209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7784" t="57" r="17294" b="-214"/>
          <a:stretch/>
        </p:blipFill>
        <p:spPr>
          <a:xfrm>
            <a:off x="0" y="0"/>
            <a:ext cx="9143999" cy="6872671"/>
          </a:xfrm>
          <a:prstGeom prst="rect">
            <a:avLst/>
          </a:prstGeom>
        </p:spPr>
      </p:pic>
      <p:sp>
        <p:nvSpPr>
          <p:cNvPr id="3" name="TextBox 2"/>
          <p:cNvSpPr txBox="1"/>
          <p:nvPr/>
        </p:nvSpPr>
        <p:spPr>
          <a:xfrm>
            <a:off x="251520" y="32403"/>
            <a:ext cx="7520007" cy="1862048"/>
          </a:xfrm>
          <a:prstGeom prst="rect">
            <a:avLst/>
          </a:prstGeom>
          <a:noFill/>
        </p:spPr>
        <p:txBody>
          <a:bodyPr wrap="none" rtlCol="0">
            <a:spAutoFit/>
          </a:bodyPr>
          <a:lstStyle/>
          <a:p>
            <a:r>
              <a:rPr lang="zh-CN" altLang="en-US" sz="4800" b="1" dirty="0" smtClean="0">
                <a:solidFill>
                  <a:schemeClr val="bg1"/>
                </a:solidFill>
                <a:latin typeface="微软雅黑" panose="020B0503020204020204" pitchFamily="34" charset="-122"/>
                <a:ea typeface="微软雅黑" panose="020B0503020204020204" pitchFamily="34" charset="-122"/>
              </a:rPr>
              <a:t>世界掌握在</a:t>
            </a:r>
            <a:r>
              <a:rPr lang="en-US" altLang="zh-CN" sz="11500" b="1" dirty="0" smtClean="0">
                <a:solidFill>
                  <a:srgbClr val="FF33CC"/>
                </a:solidFill>
                <a:latin typeface="方正喵鸣" panose="02010609010101010101" pitchFamily="49" charset="-122"/>
                <a:ea typeface="方正喵鸣" panose="02010609010101010101" pitchFamily="49" charset="-122"/>
                <a:cs typeface="方正喵鸣" panose="02010609010101010101" pitchFamily="49" charset="-122"/>
              </a:rPr>
              <a:t>3</a:t>
            </a:r>
            <a:r>
              <a:rPr lang="zh-CN" altLang="en-US" sz="4800" b="1" dirty="0" smtClean="0">
                <a:solidFill>
                  <a:schemeClr val="bg1"/>
                </a:solidFill>
                <a:latin typeface="微软雅黑" panose="020B0503020204020204" pitchFamily="34" charset="-122"/>
                <a:ea typeface="微软雅黑" panose="020B0503020204020204" pitchFamily="34" charset="-122"/>
              </a:rPr>
              <a:t>个人的手里：</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3453744" y="1894450"/>
            <a:ext cx="2236510" cy="1323439"/>
          </a:xfrm>
          <a:prstGeom prst="rect">
            <a:avLst/>
          </a:prstGeom>
          <a:noFill/>
        </p:spPr>
        <p:txBody>
          <a:bodyPr wrap="none" rtlCol="0">
            <a:spAutoFit/>
          </a:bodyPr>
          <a:lstStyle/>
          <a:p>
            <a:r>
              <a:rPr lang="zh-CN" altLang="en-US" sz="8000" dirty="0" smtClean="0">
                <a:solidFill>
                  <a:srgbClr val="FF0000"/>
                </a:solidFill>
                <a:latin typeface="迷你简卡通" panose="03000509000000000000" pitchFamily="65" charset="-122"/>
                <a:ea typeface="迷你简卡通" panose="03000509000000000000" pitchFamily="65" charset="-122"/>
              </a:rPr>
              <a:t>权力</a:t>
            </a:r>
            <a:endParaRPr lang="zh-CN" altLang="en-US" sz="8000" dirty="0">
              <a:solidFill>
                <a:srgbClr val="FF0000"/>
              </a:solidFill>
              <a:latin typeface="迷你简卡通" panose="03000509000000000000" pitchFamily="65" charset="-122"/>
              <a:ea typeface="迷你简卡通" panose="03000509000000000000" pitchFamily="65" charset="-122"/>
            </a:endParaRPr>
          </a:p>
        </p:txBody>
      </p:sp>
      <p:sp>
        <p:nvSpPr>
          <p:cNvPr id="5" name="TextBox 4"/>
          <p:cNvSpPr txBox="1"/>
          <p:nvPr/>
        </p:nvSpPr>
        <p:spPr>
          <a:xfrm>
            <a:off x="3486223" y="3202386"/>
            <a:ext cx="2236510" cy="1323439"/>
          </a:xfrm>
          <a:prstGeom prst="rect">
            <a:avLst/>
          </a:prstGeom>
          <a:noFill/>
        </p:spPr>
        <p:txBody>
          <a:bodyPr wrap="none" rtlCol="0">
            <a:spAutoFit/>
          </a:bodyPr>
          <a:lstStyle/>
          <a:p>
            <a:r>
              <a:rPr lang="zh-CN" altLang="en-US" sz="8000" dirty="0" smtClean="0">
                <a:solidFill>
                  <a:srgbClr val="FFFF00"/>
                </a:solidFill>
                <a:latin typeface="迷你简卡通" panose="03000509000000000000" pitchFamily="65" charset="-122"/>
                <a:ea typeface="迷你简卡通" panose="03000509000000000000" pitchFamily="65" charset="-122"/>
              </a:rPr>
              <a:t>金钱</a:t>
            </a:r>
            <a:endParaRPr lang="zh-CN" altLang="en-US" sz="8000" dirty="0">
              <a:solidFill>
                <a:srgbClr val="FFFF00"/>
              </a:solidFill>
              <a:latin typeface="迷你简卡通" panose="03000509000000000000" pitchFamily="65" charset="-122"/>
              <a:ea typeface="迷你简卡通" panose="03000509000000000000" pitchFamily="65" charset="-122"/>
            </a:endParaRPr>
          </a:p>
        </p:txBody>
      </p:sp>
      <p:sp>
        <p:nvSpPr>
          <p:cNvPr id="8" name="TextBox 7"/>
          <p:cNvSpPr txBox="1"/>
          <p:nvPr/>
        </p:nvSpPr>
        <p:spPr>
          <a:xfrm>
            <a:off x="2427822" y="4725144"/>
            <a:ext cx="4288353" cy="1323439"/>
          </a:xfrm>
          <a:prstGeom prst="rect">
            <a:avLst/>
          </a:prstGeom>
          <a:noFill/>
        </p:spPr>
        <p:txBody>
          <a:bodyPr wrap="none" rtlCol="0">
            <a:spAutoFit/>
          </a:bodyPr>
          <a:lstStyle/>
          <a:p>
            <a:r>
              <a:rPr lang="zh-CN" altLang="en-US" sz="8000" dirty="0" smtClean="0">
                <a:solidFill>
                  <a:srgbClr val="00CC00"/>
                </a:solidFill>
                <a:latin typeface="迷你简卡通" panose="03000509000000000000" pitchFamily="65" charset="-122"/>
                <a:ea typeface="迷你简卡通" panose="03000509000000000000" pitchFamily="65" charset="-122"/>
              </a:rPr>
              <a:t>核心技术</a:t>
            </a:r>
            <a:endParaRPr lang="zh-CN" altLang="en-US" sz="8000" dirty="0">
              <a:solidFill>
                <a:srgbClr val="00CC00"/>
              </a:solidFill>
              <a:latin typeface="迷你简卡通" panose="03000509000000000000" pitchFamily="65" charset="-122"/>
              <a:ea typeface="迷你简卡通" panose="03000509000000000000" pitchFamily="65" charset="-122"/>
            </a:endParaRPr>
          </a:p>
        </p:txBody>
      </p:sp>
    </p:spTree>
    <p:extLst>
      <p:ext uri="{BB962C8B-B14F-4D97-AF65-F5344CB8AC3E}">
        <p14:creationId xmlns:p14="http://schemas.microsoft.com/office/powerpoint/2010/main" val="18010890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80">
                                          <p:stCondLst>
                                            <p:cond delay="0"/>
                                          </p:stCondLst>
                                        </p:cTn>
                                        <p:tgtEl>
                                          <p:spTgt spid="5"/>
                                        </p:tgtEl>
                                      </p:cBhvr>
                                    </p:animEffect>
                                    <p:anim calcmode="lin" valueType="num">
                                      <p:cBhvr>
                                        <p:cTn id="1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3" dur="26">
                                          <p:stCondLst>
                                            <p:cond delay="650"/>
                                          </p:stCondLst>
                                        </p:cTn>
                                        <p:tgtEl>
                                          <p:spTgt spid="5"/>
                                        </p:tgtEl>
                                      </p:cBhvr>
                                      <p:to x="100000" y="60000"/>
                                    </p:animScale>
                                    <p:animScale>
                                      <p:cBhvr>
                                        <p:cTn id="24" dur="166" decel="50000">
                                          <p:stCondLst>
                                            <p:cond delay="676"/>
                                          </p:stCondLst>
                                        </p:cTn>
                                        <p:tgtEl>
                                          <p:spTgt spid="5"/>
                                        </p:tgtEl>
                                      </p:cBhvr>
                                      <p:to x="100000" y="100000"/>
                                    </p:animScale>
                                    <p:animScale>
                                      <p:cBhvr>
                                        <p:cTn id="25" dur="26">
                                          <p:stCondLst>
                                            <p:cond delay="1312"/>
                                          </p:stCondLst>
                                        </p:cTn>
                                        <p:tgtEl>
                                          <p:spTgt spid="5"/>
                                        </p:tgtEl>
                                      </p:cBhvr>
                                      <p:to x="100000" y="80000"/>
                                    </p:animScale>
                                    <p:animScale>
                                      <p:cBhvr>
                                        <p:cTn id="26" dur="166" decel="50000">
                                          <p:stCondLst>
                                            <p:cond delay="1338"/>
                                          </p:stCondLst>
                                        </p:cTn>
                                        <p:tgtEl>
                                          <p:spTgt spid="5"/>
                                        </p:tgtEl>
                                      </p:cBhvr>
                                      <p:to x="100000" y="100000"/>
                                    </p:animScale>
                                    <p:animScale>
                                      <p:cBhvr>
                                        <p:cTn id="27" dur="26">
                                          <p:stCondLst>
                                            <p:cond delay="1642"/>
                                          </p:stCondLst>
                                        </p:cTn>
                                        <p:tgtEl>
                                          <p:spTgt spid="5"/>
                                        </p:tgtEl>
                                      </p:cBhvr>
                                      <p:to x="100000" y="90000"/>
                                    </p:animScale>
                                    <p:animScale>
                                      <p:cBhvr>
                                        <p:cTn id="28" dur="166" decel="50000">
                                          <p:stCondLst>
                                            <p:cond delay="1668"/>
                                          </p:stCondLst>
                                        </p:cTn>
                                        <p:tgtEl>
                                          <p:spTgt spid="5"/>
                                        </p:tgtEl>
                                      </p:cBhvr>
                                      <p:to x="100000" y="100000"/>
                                    </p:animScale>
                                    <p:animScale>
                                      <p:cBhvr>
                                        <p:cTn id="29" dur="26">
                                          <p:stCondLst>
                                            <p:cond delay="1808"/>
                                          </p:stCondLst>
                                        </p:cTn>
                                        <p:tgtEl>
                                          <p:spTgt spid="5"/>
                                        </p:tgtEl>
                                      </p:cBhvr>
                                      <p:to x="100000" y="95000"/>
                                    </p:animScale>
                                    <p:animScale>
                                      <p:cBhvr>
                                        <p:cTn id="30" dur="166" decel="50000">
                                          <p:stCondLst>
                                            <p:cond delay="1834"/>
                                          </p:stCondLst>
                                        </p:cTn>
                                        <p:tgtEl>
                                          <p:spTgt spid="5"/>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2509576" y="1845273"/>
            <a:ext cx="4166525" cy="3139321"/>
          </a:xfrm>
          <a:prstGeom prst="rect">
            <a:avLst/>
          </a:prstGeom>
          <a:noFill/>
        </p:spPr>
        <p:txBody>
          <a:bodyPr wrap="none" rtlCol="0">
            <a:spAutoFit/>
          </a:bodyPr>
          <a:lstStyle/>
          <a:p>
            <a:r>
              <a:rPr lang="zh-CN" altLang="en-US" sz="13800" dirty="0" smtClean="0">
                <a:solidFill>
                  <a:schemeClr val="bg1"/>
                </a:solidFill>
                <a:latin typeface="方正悬针篆变简体" panose="02000000000000000000" pitchFamily="2" charset="-122"/>
                <a:ea typeface="方正悬针篆变简体" panose="02000000000000000000" pitchFamily="2" charset="-122"/>
              </a:rPr>
              <a:t>创 新</a:t>
            </a:r>
            <a:endParaRPr lang="en-US" altLang="zh-CN" sz="13800" dirty="0" smtClean="0">
              <a:solidFill>
                <a:schemeClr val="bg1"/>
              </a:solidFill>
              <a:latin typeface="方正悬针篆变简体" panose="02000000000000000000" pitchFamily="2" charset="-122"/>
              <a:ea typeface="方正悬针篆变简体" panose="02000000000000000000" pitchFamily="2" charset="-122"/>
            </a:endParaRPr>
          </a:p>
          <a:p>
            <a:r>
              <a:rPr lang="zh-CN" altLang="en-US" sz="6000" dirty="0" smtClean="0">
                <a:latin typeface="方正悬针篆变简体" panose="02000000000000000000" pitchFamily="2" charset="-122"/>
                <a:ea typeface="方正悬针篆变简体" panose="02000000000000000000" pitchFamily="2" charset="-122"/>
              </a:rPr>
              <a:t>是一种权力</a:t>
            </a:r>
            <a:endParaRPr lang="zh-CN" altLang="en-US" sz="6000" dirty="0">
              <a:latin typeface="方正悬针篆变简体" panose="02000000000000000000" pitchFamily="2" charset="-122"/>
              <a:ea typeface="方正悬针篆变简体" panose="02000000000000000000" pitchFamily="2" charset="-122"/>
            </a:endParaRPr>
          </a:p>
        </p:txBody>
      </p:sp>
    </p:spTree>
    <p:extLst>
      <p:ext uri="{BB962C8B-B14F-4D97-AF65-F5344CB8AC3E}">
        <p14:creationId xmlns:p14="http://schemas.microsoft.com/office/powerpoint/2010/main" val="301265490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0" y="-1"/>
            <a:ext cx="9168449" cy="6876337"/>
          </a:xfrm>
          <a:prstGeom prst="rect">
            <a:avLst/>
          </a:prstGeom>
        </p:spPr>
      </p:pic>
      <p:sp>
        <p:nvSpPr>
          <p:cNvPr id="3" name="TextBox 2"/>
          <p:cNvSpPr txBox="1"/>
          <p:nvPr/>
        </p:nvSpPr>
        <p:spPr>
          <a:xfrm>
            <a:off x="4207754" y="4293096"/>
            <a:ext cx="704039" cy="369332"/>
          </a:xfrm>
          <a:prstGeom prst="rect">
            <a:avLst/>
          </a:prstGeom>
          <a:noFill/>
        </p:spPr>
        <p:txBody>
          <a:bodyPr wrap="none" rtlCol="0">
            <a:spAutoFit/>
          </a:bodyPr>
          <a:lstStyle/>
          <a:p>
            <a:r>
              <a:rPr lang="en-US" altLang="zh-CN" b="1" dirty="0" smtClean="0">
                <a:solidFill>
                  <a:schemeClr val="bg1"/>
                </a:solidFill>
              </a:rPr>
              <a:t>100%</a:t>
            </a:r>
            <a:endParaRPr lang="zh-CN" altLang="en-US" b="1" dirty="0">
              <a:solidFill>
                <a:schemeClr val="bg1"/>
              </a:solidFill>
            </a:endParaRPr>
          </a:p>
        </p:txBody>
      </p:sp>
      <p:sp>
        <p:nvSpPr>
          <p:cNvPr id="4" name="TextBox 3">
            <a:hlinkClick r:id="" action="ppaction://hlinkshowjump?jump=nextslide"/>
          </p:cNvPr>
          <p:cNvSpPr txBox="1"/>
          <p:nvPr/>
        </p:nvSpPr>
        <p:spPr>
          <a:xfrm>
            <a:off x="2149497" y="2567496"/>
            <a:ext cx="4820551" cy="1754326"/>
          </a:xfrm>
          <a:prstGeom prst="rect">
            <a:avLst/>
          </a:prstGeom>
          <a:noFill/>
        </p:spPr>
        <p:txBody>
          <a:bodyPr wrap="none" rtlCol="0">
            <a:spAutoFit/>
          </a:bodyPr>
          <a:lstStyle/>
          <a:p>
            <a:pPr algn="ctr"/>
            <a:r>
              <a:rPr lang="en-US" altLang="zh-CN" sz="4800" b="1" dirty="0" err="1">
                <a:solidFill>
                  <a:schemeClr val="bg1"/>
                </a:solidFill>
              </a:rPr>
              <a:t>Sonte</a:t>
            </a:r>
            <a:r>
              <a:rPr lang="en-US" altLang="zh-CN" sz="4800" b="1" dirty="0">
                <a:solidFill>
                  <a:schemeClr val="bg1"/>
                </a:solidFill>
              </a:rPr>
              <a:t> Film</a:t>
            </a:r>
            <a:r>
              <a:rPr lang="zh-CN" altLang="en-US" sz="4800" b="1" dirty="0">
                <a:solidFill>
                  <a:schemeClr val="bg1"/>
                </a:solidFill>
              </a:rPr>
              <a:t>：</a:t>
            </a:r>
            <a:endParaRPr lang="en-US" altLang="zh-CN" sz="4800" b="1" dirty="0">
              <a:solidFill>
                <a:schemeClr val="bg1"/>
              </a:solidFill>
            </a:endParaRPr>
          </a:p>
          <a:p>
            <a:pPr algn="ctr"/>
            <a:r>
              <a:rPr lang="zh-CN" altLang="en-US" sz="6000" b="1" dirty="0" smtClean="0">
                <a:solidFill>
                  <a:srgbClr val="FF33CC"/>
                </a:solidFill>
                <a:latin typeface="+mj-ea"/>
                <a:ea typeface="+mj-ea"/>
              </a:rPr>
              <a:t>数</a:t>
            </a:r>
            <a:r>
              <a:rPr lang="zh-CN" altLang="en-US" sz="6000" b="1" dirty="0">
                <a:solidFill>
                  <a:srgbClr val="FF33CC"/>
                </a:solidFill>
                <a:latin typeface="+mj-ea"/>
                <a:ea typeface="+mj-ea"/>
              </a:rPr>
              <a:t>字智能薄</a:t>
            </a:r>
            <a:r>
              <a:rPr lang="zh-CN" altLang="en-US" sz="6000" b="1" dirty="0" smtClean="0">
                <a:solidFill>
                  <a:srgbClr val="FF33CC"/>
                </a:solidFill>
                <a:latin typeface="+mj-ea"/>
                <a:ea typeface="+mj-ea"/>
              </a:rPr>
              <a:t>膜</a:t>
            </a:r>
            <a:endParaRPr lang="zh-CN" altLang="en-US" sz="7200" b="1" dirty="0">
              <a:solidFill>
                <a:srgbClr val="FF33CC"/>
              </a:solidFill>
              <a:latin typeface="+mj-ea"/>
              <a:ea typeface="+mj-ea"/>
            </a:endParaRPr>
          </a:p>
        </p:txBody>
      </p:sp>
      <p:sp>
        <p:nvSpPr>
          <p:cNvPr id="5" name="TextBox 4"/>
          <p:cNvSpPr txBox="1"/>
          <p:nvPr/>
        </p:nvSpPr>
        <p:spPr>
          <a:xfrm>
            <a:off x="3347864" y="2133868"/>
            <a:ext cx="3206327" cy="461665"/>
          </a:xfrm>
          <a:prstGeom prst="rect">
            <a:avLst/>
          </a:prstGeom>
          <a:noFill/>
        </p:spPr>
        <p:txBody>
          <a:bodyPr wrap="none" rtlCol="0">
            <a:spAutoFit/>
          </a:bodyPr>
          <a:lstStyle/>
          <a:p>
            <a:r>
              <a:rPr lang="en-US" altLang="zh-CN" sz="2400" b="1" dirty="0" smtClean="0">
                <a:solidFill>
                  <a:schemeClr val="bg1"/>
                </a:solidFill>
              </a:rPr>
              <a:t>8.</a:t>
            </a:r>
            <a:r>
              <a:rPr lang="zh-CN" altLang="en-US" sz="2400" b="1" dirty="0" smtClean="0">
                <a:solidFill>
                  <a:schemeClr val="bg1"/>
                </a:solidFill>
              </a:rPr>
              <a:t>目前成功的案例分析</a:t>
            </a:r>
            <a:endParaRPr lang="zh-CN" altLang="en-US" sz="2400" b="1" dirty="0">
              <a:solidFill>
                <a:schemeClr val="bg1"/>
              </a:solidFill>
            </a:endParaRPr>
          </a:p>
        </p:txBody>
      </p:sp>
    </p:spTree>
    <p:extLst>
      <p:ext uri="{BB962C8B-B14F-4D97-AF65-F5344CB8AC3E}">
        <p14:creationId xmlns:p14="http://schemas.microsoft.com/office/powerpoint/2010/main" val="1180311645"/>
      </p:ext>
    </p:extLst>
  </p:cSld>
  <p:clrMapOvr>
    <a:masterClrMapping/>
  </p:clrMapOvr>
  <p:transition spd="slow">
    <p:cover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SONTE Film让窗户瞬间变电影屏【牛男科技】.wmv">
            <a:hlinkClick r:id="" action="ppaction://media"/>
          </p:cNvPr>
          <p:cNvPicPr>
            <a:picLocks noChangeAspect="1"/>
          </p:cNvPicPr>
          <p:nvPr>
            <a:videoFile r:link="rId1"/>
            <p:extLst>
              <p:ext uri="{DAA4B4D4-6D71-4841-9C94-3DE7FCFB9230}">
                <p14:media xmlns:p14="http://schemas.microsoft.com/office/powerpoint/2010/main" r:embed="rId2">
                  <p14:trim end="6440.9024"/>
                </p14:media>
              </p:ext>
            </p:extLst>
          </p:nvPr>
        </p:nvPicPr>
        <p:blipFill>
          <a:blip r:embed="rId5"/>
          <a:stretch>
            <a:fillRect/>
          </a:stretch>
        </p:blipFill>
        <p:spPr>
          <a:xfrm>
            <a:off x="0" y="863600"/>
            <a:ext cx="9144000" cy="5130800"/>
          </a:xfrm>
          <a:prstGeom prst="rect">
            <a:avLst/>
          </a:prstGeom>
        </p:spPr>
      </p:pic>
    </p:spTree>
    <p:extLst>
      <p:ext uri="{BB962C8B-B14F-4D97-AF65-F5344CB8AC3E}">
        <p14:creationId xmlns:p14="http://schemas.microsoft.com/office/powerpoint/2010/main" val="365009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66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955"/>
            <a:ext cx="9144000" cy="7296912"/>
          </a:xfrm>
          <a:prstGeom prst="rect">
            <a:avLst/>
          </a:prstGeom>
        </p:spPr>
      </p:pic>
    </p:spTree>
    <p:extLst>
      <p:ext uri="{BB962C8B-B14F-4D97-AF65-F5344CB8AC3E}">
        <p14:creationId xmlns:p14="http://schemas.microsoft.com/office/powerpoint/2010/main" val="35412047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950695" y="1484784"/>
            <a:ext cx="3134191" cy="3631763"/>
          </a:xfrm>
          <a:prstGeom prst="rect">
            <a:avLst/>
          </a:prstGeom>
          <a:noFill/>
        </p:spPr>
        <p:txBody>
          <a:bodyPr wrap="none" rtlCol="0">
            <a:spAutoFit/>
          </a:bodyPr>
          <a:lstStyle/>
          <a:p>
            <a:r>
              <a:rPr lang="zh-CN" altLang="en-US"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创业</a:t>
            </a:r>
            <a:endParaRPr lang="en-US" altLang="zh-CN"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a:p>
            <a:r>
              <a:rPr lang="zh-CN" altLang="en-US"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创新</a:t>
            </a:r>
            <a:endParaRPr lang="en-US" altLang="zh-CN"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
        <p:nvSpPr>
          <p:cNvPr id="5" name="TextBox 4"/>
          <p:cNvSpPr txBox="1"/>
          <p:nvPr/>
        </p:nvSpPr>
        <p:spPr>
          <a:xfrm>
            <a:off x="6311247" y="1140426"/>
            <a:ext cx="1717137" cy="3770263"/>
          </a:xfrm>
          <a:prstGeom prst="rect">
            <a:avLst/>
          </a:prstGeom>
          <a:noFill/>
        </p:spPr>
        <p:txBody>
          <a:bodyPr wrap="none" rtlCol="0">
            <a:spAutoFit/>
          </a:bodyPr>
          <a:lstStyle/>
          <a:p>
            <a:r>
              <a:rPr lang="en-US" altLang="zh-CN" sz="23900"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a:t>
            </a:r>
            <a:endParaRPr lang="zh-CN" altLang="en-US" sz="23900"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
        <p:nvSpPr>
          <p:cNvPr id="7" name="TextBox 6"/>
          <p:cNvSpPr txBox="1"/>
          <p:nvPr/>
        </p:nvSpPr>
        <p:spPr>
          <a:xfrm>
            <a:off x="5084886" y="1977226"/>
            <a:ext cx="1869423" cy="2646878"/>
          </a:xfrm>
          <a:prstGeom prst="rect">
            <a:avLst/>
          </a:prstGeom>
          <a:noFill/>
        </p:spPr>
        <p:txBody>
          <a:bodyPr wrap="none" rtlCol="0">
            <a:spAutoFit/>
          </a:bodyPr>
          <a:lstStyle/>
          <a:p>
            <a:r>
              <a:rPr lang="en-US" altLang="zh-CN" sz="16600" b="1"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a:t>
            </a:r>
            <a:endParaRPr lang="zh-CN" altLang="en-US" sz="16600" b="1"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Tree>
    <p:extLst>
      <p:ext uri="{BB962C8B-B14F-4D97-AF65-F5344CB8AC3E}">
        <p14:creationId xmlns:p14="http://schemas.microsoft.com/office/powerpoint/2010/main" val="162366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950695" y="1484784"/>
            <a:ext cx="3134191" cy="3631763"/>
          </a:xfrm>
          <a:prstGeom prst="rect">
            <a:avLst/>
          </a:prstGeom>
          <a:noFill/>
        </p:spPr>
        <p:txBody>
          <a:bodyPr wrap="none" rtlCol="0">
            <a:spAutoFit/>
          </a:bodyPr>
          <a:lstStyle/>
          <a:p>
            <a:r>
              <a:rPr lang="zh-CN" altLang="en-US"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创业</a:t>
            </a:r>
            <a:endParaRPr lang="en-US" altLang="zh-CN"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a:p>
            <a:r>
              <a:rPr lang="zh-CN" altLang="en-US"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创新</a:t>
            </a:r>
            <a:endParaRPr lang="en-US" altLang="zh-CN"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
        <p:nvSpPr>
          <p:cNvPr id="5" name="TextBox 4"/>
          <p:cNvSpPr txBox="1"/>
          <p:nvPr/>
        </p:nvSpPr>
        <p:spPr>
          <a:xfrm>
            <a:off x="6311247" y="1140426"/>
            <a:ext cx="1717137" cy="3770263"/>
          </a:xfrm>
          <a:prstGeom prst="rect">
            <a:avLst/>
          </a:prstGeom>
          <a:noFill/>
        </p:spPr>
        <p:txBody>
          <a:bodyPr wrap="none" rtlCol="0">
            <a:spAutoFit/>
          </a:bodyPr>
          <a:lstStyle/>
          <a:p>
            <a:r>
              <a:rPr lang="en-US" altLang="zh-CN" sz="23900"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a:t>
            </a:r>
            <a:endParaRPr lang="zh-CN" altLang="en-US" sz="23900"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
        <p:nvSpPr>
          <p:cNvPr id="7" name="TextBox 6"/>
          <p:cNvSpPr txBox="1"/>
          <p:nvPr/>
        </p:nvSpPr>
        <p:spPr>
          <a:xfrm>
            <a:off x="5084886" y="1070154"/>
            <a:ext cx="1869423" cy="2646878"/>
          </a:xfrm>
          <a:prstGeom prst="rect">
            <a:avLst/>
          </a:prstGeom>
          <a:noFill/>
        </p:spPr>
        <p:txBody>
          <a:bodyPr wrap="none" rtlCol="0">
            <a:spAutoFit/>
          </a:bodyPr>
          <a:lstStyle/>
          <a:p>
            <a:r>
              <a:rPr lang="en-US" altLang="zh-CN" sz="16600" b="1"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a:t>
            </a:r>
            <a:endParaRPr lang="zh-CN" altLang="en-US" sz="16600" b="1"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Tree>
    <p:extLst>
      <p:ext uri="{BB962C8B-B14F-4D97-AF65-F5344CB8AC3E}">
        <p14:creationId xmlns:p14="http://schemas.microsoft.com/office/powerpoint/2010/main" val="22677809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p:cNvSpPr txBox="1"/>
          <p:nvPr/>
        </p:nvSpPr>
        <p:spPr>
          <a:xfrm>
            <a:off x="3131839" y="2369641"/>
            <a:ext cx="1869423" cy="2646878"/>
          </a:xfrm>
          <a:prstGeom prst="rect">
            <a:avLst/>
          </a:prstGeom>
          <a:noFill/>
        </p:spPr>
        <p:txBody>
          <a:bodyPr wrap="none" rtlCol="0">
            <a:spAutoFit/>
          </a:bodyPr>
          <a:lstStyle/>
          <a:p>
            <a:r>
              <a:rPr lang="en-US" altLang="zh-CN" sz="16600" b="1"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a:t>
            </a:r>
            <a:endParaRPr lang="zh-CN" altLang="en-US" sz="16600" b="1"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
        <p:nvSpPr>
          <p:cNvPr id="3" name="TextBox 2"/>
          <p:cNvSpPr txBox="1"/>
          <p:nvPr/>
        </p:nvSpPr>
        <p:spPr>
          <a:xfrm>
            <a:off x="107504" y="2762056"/>
            <a:ext cx="3134191" cy="1862048"/>
          </a:xfrm>
          <a:prstGeom prst="rect">
            <a:avLst/>
          </a:prstGeom>
          <a:noFill/>
        </p:spPr>
        <p:txBody>
          <a:bodyPr wrap="none" rtlCol="0">
            <a:spAutoFit/>
          </a:bodyPr>
          <a:lstStyle/>
          <a:p>
            <a:r>
              <a:rPr lang="zh-CN" altLang="en-US"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创业</a:t>
            </a:r>
            <a:endParaRPr lang="en-US" altLang="zh-CN"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
        <p:nvSpPr>
          <p:cNvPr id="5" name="TextBox 4"/>
          <p:cNvSpPr txBox="1"/>
          <p:nvPr/>
        </p:nvSpPr>
        <p:spPr>
          <a:xfrm>
            <a:off x="7524328" y="1340768"/>
            <a:ext cx="1717137" cy="3770263"/>
          </a:xfrm>
          <a:prstGeom prst="rect">
            <a:avLst/>
          </a:prstGeom>
          <a:noFill/>
        </p:spPr>
        <p:txBody>
          <a:bodyPr wrap="none" rtlCol="0">
            <a:spAutoFit/>
          </a:bodyPr>
          <a:lstStyle/>
          <a:p>
            <a:r>
              <a:rPr lang="en-US" altLang="zh-CN" sz="23900"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a:t>
            </a:r>
            <a:endParaRPr lang="zh-CN" altLang="en-US" sz="23900"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
        <p:nvSpPr>
          <p:cNvPr id="4" name="TextBox 3"/>
          <p:cNvSpPr txBox="1"/>
          <p:nvPr/>
        </p:nvSpPr>
        <p:spPr>
          <a:xfrm>
            <a:off x="4932040" y="2777445"/>
            <a:ext cx="3134191" cy="1862048"/>
          </a:xfrm>
          <a:prstGeom prst="rect">
            <a:avLst/>
          </a:prstGeom>
          <a:noFill/>
        </p:spPr>
        <p:txBody>
          <a:bodyPr wrap="none" rtlCol="0">
            <a:spAutoFit/>
          </a:bodyPr>
          <a:lstStyle/>
          <a:p>
            <a:r>
              <a:rPr lang="zh-CN" altLang="en-US" sz="11500"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创</a:t>
            </a:r>
            <a:r>
              <a:rPr lang="zh-CN" altLang="en-US" sz="115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新</a:t>
            </a:r>
            <a:endParaRPr lang="en-US" altLang="zh-CN" sz="11500" dirty="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endParaRPr>
          </a:p>
        </p:txBody>
      </p:sp>
      <p:sp>
        <p:nvSpPr>
          <p:cNvPr id="6" name="TextBox 5"/>
          <p:cNvSpPr txBox="1"/>
          <p:nvPr/>
        </p:nvSpPr>
        <p:spPr>
          <a:xfrm>
            <a:off x="3358664" y="1988840"/>
            <a:ext cx="1415772" cy="1569660"/>
          </a:xfrm>
          <a:prstGeom prst="rect">
            <a:avLst/>
          </a:prstGeom>
          <a:noFill/>
        </p:spPr>
        <p:txBody>
          <a:bodyPr wrap="none" rtlCol="0">
            <a:spAutoFit/>
          </a:bodyPr>
          <a:lstStyle/>
          <a:p>
            <a:r>
              <a:rPr lang="zh-CN" altLang="en-US" sz="9600" dirty="0" smtClean="0">
                <a:solidFill>
                  <a:srgbClr val="FFC000"/>
                </a:solidFill>
                <a:latin typeface="迷你简菱心" panose="02010609000101010101" pitchFamily="49" charset="-122"/>
                <a:ea typeface="迷你简菱心" panose="02010609000101010101" pitchFamily="49" charset="-122"/>
                <a:cs typeface="迷你简超圆" panose="02010609010101010101" pitchFamily="49" charset="-122"/>
              </a:rPr>
              <a:t>要</a:t>
            </a:r>
            <a:endParaRPr lang="zh-CN" altLang="en-US" dirty="0"/>
          </a:p>
        </p:txBody>
      </p:sp>
    </p:spTree>
    <p:extLst>
      <p:ext uri="{BB962C8B-B14F-4D97-AF65-F5344CB8AC3E}">
        <p14:creationId xmlns:p14="http://schemas.microsoft.com/office/powerpoint/2010/main" val="226778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2444" r="25036"/>
          <a:stretch/>
        </p:blipFill>
        <p:spPr>
          <a:xfrm>
            <a:off x="-1" y="-167640"/>
            <a:ext cx="9144001" cy="7025640"/>
          </a:xfrm>
          <a:prstGeom prst="rect">
            <a:avLst/>
          </a:prstGeom>
        </p:spPr>
      </p:pic>
      <p:sp>
        <p:nvSpPr>
          <p:cNvPr id="3" name="标题 1"/>
          <p:cNvSpPr txBox="1">
            <a:spLocks/>
          </p:cNvSpPr>
          <p:nvPr/>
        </p:nvSpPr>
        <p:spPr>
          <a:xfrm>
            <a:off x="-23316" y="-122327"/>
            <a:ext cx="9167316" cy="7095064"/>
          </a:xfrm>
          <a:prstGeom prst="rect">
            <a:avLst/>
          </a:prstGeom>
          <a:solidFill>
            <a:schemeClr val="tx1">
              <a:alpha val="31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4" name="TextBox 3"/>
          <p:cNvSpPr txBox="1"/>
          <p:nvPr/>
        </p:nvSpPr>
        <p:spPr>
          <a:xfrm>
            <a:off x="6156176" y="2603715"/>
            <a:ext cx="2236510" cy="1323439"/>
          </a:xfrm>
          <a:prstGeom prst="rect">
            <a:avLst/>
          </a:prstGeom>
          <a:noFill/>
        </p:spPr>
        <p:txBody>
          <a:bodyPr wrap="none" rtlCol="0">
            <a:spAutoFit/>
          </a:bodyPr>
          <a:lstStyle/>
          <a:p>
            <a:r>
              <a:rPr lang="zh-CN" altLang="en-US" sz="8000" dirty="0" smtClean="0">
                <a:solidFill>
                  <a:srgbClr val="00CC00"/>
                </a:solidFill>
                <a:latin typeface="方正喵呜体" panose="02010600010101010101" pitchFamily="2" charset="-122"/>
                <a:ea typeface="方正喵呜体" panose="02010600010101010101" pitchFamily="2" charset="-122"/>
              </a:rPr>
              <a:t>挡风</a:t>
            </a:r>
            <a:endParaRPr lang="zh-CN" altLang="en-US" sz="8000" dirty="0">
              <a:solidFill>
                <a:srgbClr val="00CC00"/>
              </a:solidFill>
              <a:latin typeface="方正喵呜体" panose="02010600010101010101" pitchFamily="2" charset="-122"/>
              <a:ea typeface="方正喵呜体" panose="02010600010101010101" pitchFamily="2" charset="-122"/>
            </a:endParaRPr>
          </a:p>
        </p:txBody>
      </p:sp>
      <p:sp>
        <p:nvSpPr>
          <p:cNvPr id="5" name="TextBox 4"/>
          <p:cNvSpPr txBox="1"/>
          <p:nvPr/>
        </p:nvSpPr>
        <p:spPr>
          <a:xfrm>
            <a:off x="2233464" y="4005064"/>
            <a:ext cx="2239716" cy="1323439"/>
          </a:xfrm>
          <a:prstGeom prst="rect">
            <a:avLst/>
          </a:prstGeom>
          <a:noFill/>
        </p:spPr>
        <p:txBody>
          <a:bodyPr wrap="none" rtlCol="0">
            <a:spAutoFit/>
          </a:bodyPr>
          <a:lstStyle/>
          <a:p>
            <a:r>
              <a:rPr lang="zh-CN" altLang="en-US" sz="8000" b="1" dirty="0" smtClean="0">
                <a:solidFill>
                  <a:srgbClr val="0000CC"/>
                </a:solidFill>
                <a:latin typeface="方正喵呜体" panose="02010600010101010101" pitchFamily="2" charset="-122"/>
                <a:ea typeface="方正喵呜体" panose="02010600010101010101" pitchFamily="2" charset="-122"/>
              </a:rPr>
              <a:t>通风</a:t>
            </a:r>
            <a:endParaRPr lang="zh-CN" altLang="en-US" sz="8000" b="1" dirty="0">
              <a:solidFill>
                <a:srgbClr val="0000CC"/>
              </a:solidFill>
              <a:latin typeface="方正喵呜体" panose="02010600010101010101" pitchFamily="2" charset="-122"/>
              <a:ea typeface="方正喵呜体" panose="02010600010101010101" pitchFamily="2" charset="-122"/>
            </a:endParaRPr>
          </a:p>
        </p:txBody>
      </p:sp>
    </p:spTree>
    <p:extLst>
      <p:ext uri="{BB962C8B-B14F-4D97-AF65-F5344CB8AC3E}">
        <p14:creationId xmlns:p14="http://schemas.microsoft.com/office/powerpoint/2010/main" val="2879365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2415" r="12415"/>
          <a:stretch/>
        </p:blipFill>
        <p:spPr>
          <a:xfrm>
            <a:off x="-25153" y="0"/>
            <a:ext cx="9169153" cy="6858000"/>
          </a:xfrm>
          <a:prstGeom prst="rect">
            <a:avLst/>
          </a:prstGeom>
        </p:spPr>
      </p:pic>
      <p:sp>
        <p:nvSpPr>
          <p:cNvPr id="4" name="标题 1"/>
          <p:cNvSpPr txBox="1">
            <a:spLocks/>
          </p:cNvSpPr>
          <p:nvPr/>
        </p:nvSpPr>
        <p:spPr>
          <a:xfrm>
            <a:off x="-23316" y="-122327"/>
            <a:ext cx="9167316" cy="7095064"/>
          </a:xfrm>
          <a:prstGeom prst="rect">
            <a:avLst/>
          </a:prstGeom>
          <a:solidFill>
            <a:schemeClr val="tx1">
              <a:alpha val="72000"/>
            </a:schemeClr>
          </a:solidFill>
        </p:spPr>
        <p:txBody>
          <a:bodyPr lIns="90805" tIns="45358" rIns="90805" bIns="45358" anchor="ctr">
            <a:normAutofit/>
          </a:bodyPr>
          <a:lstStyle>
            <a:lvl1pPr algn="l"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2400" b="1" i="0" u="none" strike="noStrike" kern="1200" cap="none" spc="0" normalizeH="0" baseline="0" noProof="0" dirty="0">
              <a:ln>
                <a:noFill/>
              </a:ln>
              <a:solidFill>
                <a:sysClr val="windowText" lastClr="000000"/>
              </a:solidFill>
              <a:effectLst/>
              <a:uLnTx/>
              <a:uFillTx/>
              <a:latin typeface="微软雅黑" pitchFamily="34" charset="-122"/>
              <a:ea typeface="宋体"/>
              <a:cs typeface="+mj-cs"/>
            </a:endParaRPr>
          </a:p>
        </p:txBody>
      </p:sp>
      <p:sp>
        <p:nvSpPr>
          <p:cNvPr id="5" name="TextBox 4"/>
          <p:cNvSpPr txBox="1"/>
          <p:nvPr/>
        </p:nvSpPr>
        <p:spPr>
          <a:xfrm>
            <a:off x="1517564" y="2052866"/>
            <a:ext cx="6083717" cy="1862048"/>
          </a:xfrm>
          <a:prstGeom prst="rect">
            <a:avLst/>
          </a:prstGeom>
          <a:noFill/>
        </p:spPr>
        <p:txBody>
          <a:bodyPr wrap="none" rtlCol="0">
            <a:spAutoFit/>
          </a:bodyPr>
          <a:lstStyle/>
          <a:p>
            <a:r>
              <a:rPr lang="zh-CN" altLang="en-US" sz="11500" dirty="0" smtClean="0">
                <a:solidFill>
                  <a:srgbClr val="FF33CC"/>
                </a:solidFill>
                <a:latin typeface="方正静蕾简体" panose="02000000000000000000" pitchFamily="2" charset="-122"/>
                <a:ea typeface="方正静蕾简体" panose="02000000000000000000" pitchFamily="2" charset="-122"/>
              </a:rPr>
              <a:t>谢谢观看</a:t>
            </a:r>
            <a:endParaRPr lang="zh-CN" altLang="en-US" sz="11500" dirty="0">
              <a:solidFill>
                <a:srgbClr val="FF33CC"/>
              </a:solidFill>
              <a:latin typeface="方正静蕾简体" panose="02000000000000000000" pitchFamily="2" charset="-122"/>
              <a:ea typeface="方正静蕾简体" panose="02000000000000000000" pitchFamily="2" charset="-122"/>
            </a:endParaRPr>
          </a:p>
        </p:txBody>
      </p:sp>
    </p:spTree>
    <p:extLst>
      <p:ext uri="{BB962C8B-B14F-4D97-AF65-F5344CB8AC3E}">
        <p14:creationId xmlns:p14="http://schemas.microsoft.com/office/powerpoint/2010/main" val="3863976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2827" r="12508"/>
          <a:stretch/>
        </p:blipFill>
        <p:spPr>
          <a:xfrm>
            <a:off x="0" y="0"/>
            <a:ext cx="9144000" cy="6885384"/>
          </a:xfrm>
          <a:prstGeom prst="rect">
            <a:avLst/>
          </a:prstGeom>
        </p:spPr>
      </p:pic>
      <p:sp>
        <p:nvSpPr>
          <p:cNvPr id="7" name="TextBox 6"/>
          <p:cNvSpPr txBox="1"/>
          <p:nvPr/>
        </p:nvSpPr>
        <p:spPr>
          <a:xfrm>
            <a:off x="993280" y="1196752"/>
            <a:ext cx="2646878" cy="1569660"/>
          </a:xfrm>
          <a:prstGeom prst="rect">
            <a:avLst/>
          </a:prstGeom>
          <a:noFill/>
        </p:spPr>
        <p:txBody>
          <a:bodyPr wrap="none" rtlCol="0">
            <a:spAutoFit/>
          </a:bodyPr>
          <a:lstStyle/>
          <a:p>
            <a:r>
              <a:rPr lang="zh-CN" altLang="en-US" sz="9600" dirty="0">
                <a:solidFill>
                  <a:srgbClr val="FF0000"/>
                </a:solidFill>
                <a:latin typeface="迷你简萝卜" panose="02010604000101010101" pitchFamily="2" charset="-122"/>
                <a:ea typeface="迷你简萝卜" panose="02010604000101010101" pitchFamily="2" charset="-122"/>
              </a:rPr>
              <a:t>挡</a:t>
            </a:r>
            <a:r>
              <a:rPr lang="zh-CN" altLang="en-US" sz="9600" dirty="0" smtClean="0">
                <a:solidFill>
                  <a:srgbClr val="FF0000"/>
                </a:solidFill>
                <a:latin typeface="迷你简萝卜" panose="02010604000101010101" pitchFamily="2" charset="-122"/>
                <a:ea typeface="迷你简萝卜" panose="02010604000101010101" pitchFamily="2" charset="-122"/>
              </a:rPr>
              <a:t>雨</a:t>
            </a:r>
            <a:endParaRPr lang="zh-CN" altLang="en-US" sz="9600" dirty="0">
              <a:solidFill>
                <a:srgbClr val="FF0000"/>
              </a:solidFill>
              <a:latin typeface="迷你简萝卜" panose="02010604000101010101" pitchFamily="2" charset="-122"/>
              <a:ea typeface="迷你简萝卜" panose="02010604000101010101" pitchFamily="2" charset="-122"/>
            </a:endParaRPr>
          </a:p>
        </p:txBody>
      </p:sp>
      <p:sp>
        <p:nvSpPr>
          <p:cNvPr id="8" name="TextBox 7"/>
          <p:cNvSpPr txBox="1"/>
          <p:nvPr/>
        </p:nvSpPr>
        <p:spPr>
          <a:xfrm>
            <a:off x="748020" y="4005064"/>
            <a:ext cx="3137397" cy="1862048"/>
          </a:xfrm>
          <a:prstGeom prst="rect">
            <a:avLst/>
          </a:prstGeom>
          <a:noFill/>
        </p:spPr>
        <p:txBody>
          <a:bodyPr wrap="none" rtlCol="0">
            <a:spAutoFit/>
          </a:bodyPr>
          <a:lstStyle/>
          <a:p>
            <a:r>
              <a:rPr lang="zh-CN" altLang="en-US" sz="11500" b="1" dirty="0" smtClean="0">
                <a:solidFill>
                  <a:srgbClr val="7030A0"/>
                </a:solidFill>
                <a:latin typeface="华康少女文字W5(P)" panose="040F0500000000000000" pitchFamily="82" charset="-122"/>
                <a:ea typeface="华康少女文字W5(P)" panose="040F0500000000000000" pitchFamily="82" charset="-122"/>
              </a:rPr>
              <a:t>遮蔽</a:t>
            </a:r>
            <a:endParaRPr lang="zh-CN" altLang="en-US" sz="11500" b="1" dirty="0">
              <a:solidFill>
                <a:srgbClr val="7030A0"/>
              </a:solidFill>
              <a:latin typeface="华康少女文字W5(P)" panose="040F0500000000000000" pitchFamily="82" charset="-122"/>
              <a:ea typeface="华康少女文字W5(P)" panose="040F0500000000000000" pitchFamily="82" charset="-122"/>
            </a:endParaRPr>
          </a:p>
        </p:txBody>
      </p:sp>
    </p:spTree>
    <p:extLst>
      <p:ext uri="{BB962C8B-B14F-4D97-AF65-F5344CB8AC3E}">
        <p14:creationId xmlns:p14="http://schemas.microsoft.com/office/powerpoint/2010/main" val="227515349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p:cNvSpPr txBox="1"/>
          <p:nvPr/>
        </p:nvSpPr>
        <p:spPr>
          <a:xfrm>
            <a:off x="4270571" y="4288944"/>
            <a:ext cx="587020" cy="369332"/>
          </a:xfrm>
          <a:prstGeom prst="rect">
            <a:avLst/>
          </a:prstGeom>
          <a:noFill/>
        </p:spPr>
        <p:txBody>
          <a:bodyPr wrap="none" rtlCol="0">
            <a:spAutoFit/>
          </a:bodyPr>
          <a:lstStyle/>
          <a:p>
            <a:r>
              <a:rPr lang="en-US" altLang="zh-CN" b="1" dirty="0" smtClean="0">
                <a:solidFill>
                  <a:schemeClr val="bg1"/>
                </a:solidFill>
              </a:rPr>
              <a:t>15%</a:t>
            </a:r>
            <a:endParaRPr lang="zh-CN" altLang="en-US" b="1" dirty="0">
              <a:solidFill>
                <a:schemeClr val="bg1"/>
              </a:solidFill>
            </a:endParaRPr>
          </a:p>
        </p:txBody>
      </p:sp>
      <p:sp>
        <p:nvSpPr>
          <p:cNvPr id="8" name="TextBox 7">
            <a:hlinkClick r:id="" action="ppaction://hlinkshowjump?jump=nextslide"/>
          </p:cNvPr>
          <p:cNvSpPr txBox="1"/>
          <p:nvPr/>
        </p:nvSpPr>
        <p:spPr>
          <a:xfrm>
            <a:off x="3021730" y="2682786"/>
            <a:ext cx="3278462" cy="1569660"/>
          </a:xfrm>
          <a:prstGeom prst="rect">
            <a:avLst/>
          </a:prstGeom>
          <a:noFill/>
        </p:spPr>
        <p:txBody>
          <a:bodyPr wrap="none" rtlCol="0">
            <a:spAutoFit/>
          </a:bodyPr>
          <a:lstStyle/>
          <a:p>
            <a:pPr algn="ctr"/>
            <a:r>
              <a:rPr lang="zh-CN" altLang="en-US" sz="4800" b="1" dirty="0" smtClean="0">
                <a:solidFill>
                  <a:schemeClr val="bg1"/>
                </a:solidFill>
              </a:rPr>
              <a:t>目前智能窗</a:t>
            </a:r>
            <a:endParaRPr lang="en-US" altLang="zh-CN" sz="4800" b="1" dirty="0" smtClean="0">
              <a:solidFill>
                <a:schemeClr val="bg1"/>
              </a:solidFill>
            </a:endParaRPr>
          </a:p>
          <a:p>
            <a:pPr algn="ctr"/>
            <a:r>
              <a:rPr lang="zh-CN" altLang="en-US" sz="4000" b="1" dirty="0">
                <a:solidFill>
                  <a:srgbClr val="FF33CC"/>
                </a:solidFill>
                <a:latin typeface="方正大黑简体" panose="03000509000000000000" pitchFamily="65" charset="-122"/>
                <a:ea typeface="方正大黑简体" panose="03000509000000000000" pitchFamily="65" charset="-122"/>
              </a:rPr>
              <a:t>的</a:t>
            </a:r>
            <a:r>
              <a:rPr lang="zh-CN" altLang="en-US" sz="4800" b="1" dirty="0">
                <a:solidFill>
                  <a:srgbClr val="FF33CC"/>
                </a:solidFill>
                <a:latin typeface="方正大黑简体" panose="03000509000000000000" pitchFamily="65" charset="-122"/>
                <a:ea typeface="方正大黑简体" panose="03000509000000000000" pitchFamily="65" charset="-122"/>
              </a:rPr>
              <a:t>功能</a:t>
            </a:r>
          </a:p>
        </p:txBody>
      </p:sp>
      <p:sp>
        <p:nvSpPr>
          <p:cNvPr id="9" name="TextBox 8"/>
          <p:cNvSpPr txBox="1"/>
          <p:nvPr/>
        </p:nvSpPr>
        <p:spPr>
          <a:xfrm>
            <a:off x="3347864" y="2133868"/>
            <a:ext cx="2587568" cy="461665"/>
          </a:xfrm>
          <a:prstGeom prst="rect">
            <a:avLst/>
          </a:prstGeom>
          <a:noFill/>
        </p:spPr>
        <p:txBody>
          <a:bodyPr wrap="none" rtlCol="0">
            <a:spAutoFit/>
          </a:bodyPr>
          <a:lstStyle/>
          <a:p>
            <a:r>
              <a:rPr lang="en-US" altLang="zh-CN" sz="2400" b="1" dirty="0" smtClean="0">
                <a:solidFill>
                  <a:schemeClr val="bg1"/>
                </a:solidFill>
              </a:rPr>
              <a:t>2.</a:t>
            </a:r>
            <a:r>
              <a:rPr lang="zh-CN" altLang="en-US" sz="2400" b="1" dirty="0">
                <a:solidFill>
                  <a:schemeClr val="bg1"/>
                </a:solidFill>
              </a:rPr>
              <a:t>项目提出的背景</a:t>
            </a:r>
          </a:p>
        </p:txBody>
      </p:sp>
    </p:spTree>
    <p:extLst>
      <p:ext uri="{BB962C8B-B14F-4D97-AF65-F5344CB8AC3E}">
        <p14:creationId xmlns:p14="http://schemas.microsoft.com/office/powerpoint/2010/main" val="2873785022"/>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 y="0"/>
            <a:ext cx="10266467" cy="6858000"/>
          </a:xfrm>
          <a:prstGeom prst="rect">
            <a:avLst/>
          </a:prstGeom>
        </p:spPr>
      </p:pic>
    </p:spTree>
    <p:extLst>
      <p:ext uri="{BB962C8B-B14F-4D97-AF65-F5344CB8AC3E}">
        <p14:creationId xmlns:p14="http://schemas.microsoft.com/office/powerpoint/2010/main" val="1136046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266467" cy="6858000"/>
          </a:xfrm>
          <a:prstGeom prst="rect">
            <a:avLst/>
          </a:prstGeom>
        </p:spPr>
      </p:pic>
    </p:spTree>
    <p:extLst>
      <p:ext uri="{BB962C8B-B14F-4D97-AF65-F5344CB8AC3E}">
        <p14:creationId xmlns:p14="http://schemas.microsoft.com/office/powerpoint/2010/main" val="1136046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1813</Words>
  <Application>Microsoft Office PowerPoint</Application>
  <PresentationFormat>全屏显示(4:3)</PresentationFormat>
  <Paragraphs>203</Paragraphs>
  <Slides>50</Slides>
  <Notes>24</Notes>
  <HiddenSlides>0</HiddenSlides>
  <MMClips>4</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50</vt:i4>
      </vt:variant>
    </vt:vector>
  </HeadingPairs>
  <TitlesOfParts>
    <vt:vector size="75" baseType="lpstr">
      <vt:lpstr>Arial</vt:lpstr>
      <vt:lpstr>宋体</vt:lpstr>
      <vt:lpstr>迷你简菱心</vt:lpstr>
      <vt:lpstr>迷你简萝卜</vt:lpstr>
      <vt:lpstr>迷你简贱狗</vt:lpstr>
      <vt:lpstr>迷你简竹节</vt:lpstr>
      <vt:lpstr>迷你简卡通</vt:lpstr>
      <vt:lpstr>方正悬针篆变简体</vt:lpstr>
      <vt:lpstr>方正喵鸣</vt:lpstr>
      <vt:lpstr>方正喵呜体</vt:lpstr>
      <vt:lpstr>微软雅黑</vt:lpstr>
      <vt:lpstr>迷你简水波</vt:lpstr>
      <vt:lpstr>迷你简竹子</vt:lpstr>
      <vt:lpstr>华康少女文字W5(P)</vt:lpstr>
      <vt:lpstr>方正静蕾简体</vt:lpstr>
      <vt:lpstr>Calibri</vt:lpstr>
      <vt:lpstr>迷你简淹水</vt:lpstr>
      <vt:lpstr>方正大黑简体</vt:lpstr>
      <vt:lpstr>迷你简超粗黑</vt:lpstr>
      <vt:lpstr>时装蚂蚁体,《做字网》定做下载..</vt:lpstr>
      <vt:lpstr>方正剪纸简体</vt:lpstr>
      <vt:lpstr>方正综艺简体</vt:lpstr>
      <vt:lpstr>SimSun-ExtB</vt:lpstr>
      <vt:lpstr>迷你简超圆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SONY</dc:creator>
  <cp:lastModifiedBy>SONY</cp:lastModifiedBy>
  <cp:revision>111</cp:revision>
  <dcterms:created xsi:type="dcterms:W3CDTF">2014-01-03T16:00:10Z</dcterms:created>
  <dcterms:modified xsi:type="dcterms:W3CDTF">2014-01-07T14:33:11Z</dcterms:modified>
</cp:coreProperties>
</file>